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07" r:id="rId2"/>
  </p:sldMasterIdLst>
  <p:notesMasterIdLst>
    <p:notesMasterId r:id="rId19"/>
  </p:notesMasterIdLst>
  <p:sldIdLst>
    <p:sldId id="271"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Lst>
  <p:sldSz cx="18288000" cy="10287000"/>
  <p:notesSz cx="6858000" cy="9144000"/>
  <p:embeddedFontLst>
    <p:embeddedFont>
      <p:font typeface="Arial 1" panose="020B0704020202020204" charset="0"/>
      <p:regular r:id="rId20"/>
      <p:bold r:id="rId21"/>
    </p:embeddedFont>
    <p:embeddedFont>
      <p:font typeface="Arial 2" panose="020B0604020202020204" charset="0"/>
      <p:regular r:id="rId22"/>
    </p:embeddedFont>
    <p:embeddedFont>
      <p:font typeface="Arial Bold" panose="020B070402020202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22" autoAdjust="0"/>
  </p:normalViewPr>
  <p:slideViewPr>
    <p:cSldViewPr>
      <p:cViewPr varScale="1">
        <p:scale>
          <a:sx n="53" d="100"/>
          <a:sy n="53" d="100"/>
        </p:scale>
        <p:origin x="82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7C5891-9914-4995-910C-28A8A6184529}" type="datetimeFigureOut">
              <a:rPr lang="en-IE" smtClean="0"/>
              <a:t>06/11/2024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D2E50-B753-48F5-922B-4316851D71B5}" type="slidenum">
              <a:rPr lang="en-IE" smtClean="0"/>
              <a:t>‹#›</a:t>
            </a:fld>
            <a:endParaRPr lang="en-IE"/>
          </a:p>
        </p:txBody>
      </p:sp>
    </p:spTree>
    <p:extLst>
      <p:ext uri="{BB962C8B-B14F-4D97-AF65-F5344CB8AC3E}">
        <p14:creationId xmlns:p14="http://schemas.microsoft.com/office/powerpoint/2010/main" val="125168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2023/24 </a:t>
            </a:r>
          </a:p>
          <a:p>
            <a:r>
              <a:rPr lang="en-GB" dirty="0"/>
              <a:t>Will run again in 2024/25 and compare difference in responses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D3E1C-AC8C-4A98-9E95-92F8461570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16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06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96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54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884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535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187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574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4D4D-CABC-A0AB-25AC-0224984E4AF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5DE1FA-DB92-2FC3-CAAD-1AC2D75186A4}"/>
              </a:ext>
            </a:extLst>
          </p:cNvPr>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a:extLst>
              <a:ext uri="{FF2B5EF4-FFF2-40B4-BE49-F238E27FC236}">
                <a16:creationId xmlns:a16="http://schemas.microsoft.com/office/drawing/2014/main" id="{6E9D11FC-F78C-8C8A-1BFE-D364DC117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485DE1-FDC9-9984-1F47-81EFAF806A3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566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10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553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660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233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65633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hyperlink" Target="https://creativecommons.org/licenses/by/3.0/" TargetMode="External"/><Relationship Id="rId4" Type="http://schemas.openxmlformats.org/officeDocument/2006/relationships/hyperlink" Target="https://scherlund.blogspot.com/2018/04/vitalsource-joins-with-mcgraw-hill.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0807" y="802076"/>
            <a:ext cx="13000502" cy="911723"/>
          </a:xfrm>
          <a:prstGeom prst="rect">
            <a:avLst/>
          </a:prstGeom>
        </p:spPr>
        <p:txBody>
          <a:bodyPr lIns="0" tIns="0" rIns="0" bIns="0" rtlCol="0" anchor="t">
            <a:spAutoFit/>
          </a:bodyPr>
          <a:lstStyle/>
          <a:p>
            <a:pPr algn="l">
              <a:lnSpc>
                <a:spcPts val="6243"/>
              </a:lnSpc>
              <a:spcBef>
                <a:spcPct val="0"/>
              </a:spcBef>
            </a:pPr>
            <a:r>
              <a:rPr lang="en-US" sz="5675" b="1">
                <a:solidFill>
                  <a:srgbClr val="1A3861"/>
                </a:solidFill>
                <a:latin typeface="Arial Bold"/>
                <a:ea typeface="Arial Bold"/>
                <a:cs typeface="Arial Bold"/>
                <a:sym typeface="Arial Bold"/>
              </a:rPr>
              <a:t>Accounting Education Innovations</a:t>
            </a:r>
          </a:p>
        </p:txBody>
      </p:sp>
      <p:sp>
        <p:nvSpPr>
          <p:cNvPr id="3" name="Freeform 3"/>
          <p:cNvSpPr/>
          <p:nvPr/>
        </p:nvSpPr>
        <p:spPr>
          <a:xfrm>
            <a:off x="689417" y="9090509"/>
            <a:ext cx="3936403" cy="1002135"/>
          </a:xfrm>
          <a:custGeom>
            <a:avLst/>
            <a:gdLst/>
            <a:ahLst/>
            <a:cxnLst/>
            <a:rect l="l" t="t" r="r" b="b"/>
            <a:pathLst>
              <a:path w="3936403" h="1002135">
                <a:moveTo>
                  <a:pt x="0" y="0"/>
                </a:moveTo>
                <a:lnTo>
                  <a:pt x="3936403" y="0"/>
                </a:lnTo>
                <a:lnTo>
                  <a:pt x="3936403" y="1002135"/>
                </a:lnTo>
                <a:lnTo>
                  <a:pt x="0" y="1002135"/>
                </a:lnTo>
                <a:lnTo>
                  <a:pt x="0" y="0"/>
                </a:lnTo>
                <a:close/>
              </a:path>
            </a:pathLst>
          </a:custGeom>
          <a:blipFill>
            <a:blip r:embed="rId2"/>
            <a:stretch>
              <a:fillRect l="-13708" t="-45236" r="-14339" b="-103884"/>
            </a:stretch>
          </a:blipFill>
        </p:spPr>
        <p:txBody>
          <a:bodyPr/>
          <a:lstStyle/>
          <a:p>
            <a:endParaRPr lang="en-IE"/>
          </a:p>
        </p:txBody>
      </p:sp>
      <p:sp>
        <p:nvSpPr>
          <p:cNvPr id="4" name="Freeform 4"/>
          <p:cNvSpPr/>
          <p:nvPr/>
        </p:nvSpPr>
        <p:spPr>
          <a:xfrm>
            <a:off x="14686621" y="8715974"/>
            <a:ext cx="3277255" cy="1751205"/>
          </a:xfrm>
          <a:custGeom>
            <a:avLst/>
            <a:gdLst/>
            <a:ahLst/>
            <a:cxnLst/>
            <a:rect l="l" t="t" r="r" b="b"/>
            <a:pathLst>
              <a:path w="3277255" h="1751205">
                <a:moveTo>
                  <a:pt x="0" y="0"/>
                </a:moveTo>
                <a:lnTo>
                  <a:pt x="3277255" y="0"/>
                </a:lnTo>
                <a:lnTo>
                  <a:pt x="3277255" y="1751205"/>
                </a:lnTo>
                <a:lnTo>
                  <a:pt x="0" y="1751205"/>
                </a:lnTo>
                <a:lnTo>
                  <a:pt x="0" y="0"/>
                </a:lnTo>
                <a:close/>
              </a:path>
            </a:pathLst>
          </a:custGeom>
          <a:blipFill>
            <a:blip r:embed="rId3"/>
            <a:stretch>
              <a:fillRect/>
            </a:stretch>
          </a:blipFill>
        </p:spPr>
        <p:txBody>
          <a:bodyPr/>
          <a:lstStyle/>
          <a:p>
            <a:endParaRPr lang="en-IE"/>
          </a:p>
        </p:txBody>
      </p:sp>
      <p:grpSp>
        <p:nvGrpSpPr>
          <p:cNvPr id="5" name="Group 5"/>
          <p:cNvGrpSpPr/>
          <p:nvPr/>
        </p:nvGrpSpPr>
        <p:grpSpPr>
          <a:xfrm>
            <a:off x="-193282" y="0"/>
            <a:ext cx="409659" cy="10287000"/>
            <a:chOff x="0" y="0"/>
            <a:chExt cx="107894" cy="2709333"/>
          </a:xfrm>
        </p:grpSpPr>
        <p:sp>
          <p:nvSpPr>
            <p:cNvPr id="6" name="Freeform 6"/>
            <p:cNvSpPr/>
            <p:nvPr/>
          </p:nvSpPr>
          <p:spPr>
            <a:xfrm>
              <a:off x="0" y="0"/>
              <a:ext cx="107894" cy="2709333"/>
            </a:xfrm>
            <a:custGeom>
              <a:avLst/>
              <a:gdLst/>
              <a:ahLst/>
              <a:cxnLst/>
              <a:rect l="l" t="t" r="r" b="b"/>
              <a:pathLst>
                <a:path w="107894" h="2709333">
                  <a:moveTo>
                    <a:pt x="0" y="0"/>
                  </a:moveTo>
                  <a:lnTo>
                    <a:pt x="107894" y="0"/>
                  </a:lnTo>
                  <a:lnTo>
                    <a:pt x="107894" y="2709333"/>
                  </a:lnTo>
                  <a:lnTo>
                    <a:pt x="0" y="2709333"/>
                  </a:lnTo>
                  <a:close/>
                </a:path>
              </a:pathLst>
            </a:custGeom>
            <a:solidFill>
              <a:srgbClr val="689F38"/>
            </a:solidFill>
          </p:spPr>
          <p:txBody>
            <a:bodyPr/>
            <a:lstStyle/>
            <a:p>
              <a:endParaRPr lang="en-IE"/>
            </a:p>
          </p:txBody>
        </p:sp>
        <p:sp>
          <p:nvSpPr>
            <p:cNvPr id="7" name="TextBox 7"/>
            <p:cNvSpPr txBox="1"/>
            <p:nvPr/>
          </p:nvSpPr>
          <p:spPr>
            <a:xfrm>
              <a:off x="0" y="-95250"/>
              <a:ext cx="107894" cy="2804583"/>
            </a:xfrm>
            <a:prstGeom prst="rect">
              <a:avLst/>
            </a:prstGeom>
          </p:spPr>
          <p:txBody>
            <a:bodyPr lIns="50800" tIns="50800" rIns="50800" bIns="50800" rtlCol="0" anchor="ctr"/>
            <a:lstStyle/>
            <a:p>
              <a:pPr algn="ctr">
                <a:lnSpc>
                  <a:spcPts val="3012"/>
                </a:lnSpc>
              </a:pPr>
              <a:endParaRPr/>
            </a:p>
          </p:txBody>
        </p:sp>
      </p:grpSp>
      <p:sp>
        <p:nvSpPr>
          <p:cNvPr id="8" name="AutoShape 8"/>
          <p:cNvSpPr/>
          <p:nvPr/>
        </p:nvSpPr>
        <p:spPr>
          <a:xfrm>
            <a:off x="689417" y="8660271"/>
            <a:ext cx="16983145" cy="0"/>
          </a:xfrm>
          <a:prstGeom prst="line">
            <a:avLst/>
          </a:prstGeom>
          <a:ln w="28575" cap="flat">
            <a:solidFill>
              <a:srgbClr val="689F38"/>
            </a:solidFill>
            <a:prstDash val="solid"/>
            <a:headEnd type="none" w="sm" len="sm"/>
            <a:tailEnd type="none" w="sm" len="sm"/>
          </a:ln>
        </p:spPr>
        <p:txBody>
          <a:bodyPr/>
          <a:lstStyle/>
          <a:p>
            <a:endParaRPr lang="en-IE"/>
          </a:p>
        </p:txBody>
      </p:sp>
      <p:sp>
        <p:nvSpPr>
          <p:cNvPr id="9" name="AutoShape 9"/>
          <p:cNvSpPr/>
          <p:nvPr/>
        </p:nvSpPr>
        <p:spPr>
          <a:xfrm>
            <a:off x="689417" y="1911871"/>
            <a:ext cx="16983145" cy="0"/>
          </a:xfrm>
          <a:prstGeom prst="line">
            <a:avLst/>
          </a:prstGeom>
          <a:ln w="28575" cap="flat">
            <a:solidFill>
              <a:srgbClr val="689F38"/>
            </a:solidFill>
            <a:prstDash val="solid"/>
            <a:headEnd type="none" w="sm" len="sm"/>
            <a:tailEnd type="none" w="sm" len="sm"/>
          </a:ln>
        </p:spPr>
        <p:txBody>
          <a:bodyPr/>
          <a:lstStyle/>
          <a:p>
            <a:endParaRPr lang="en-IE"/>
          </a:p>
        </p:txBody>
      </p:sp>
      <p:grpSp>
        <p:nvGrpSpPr>
          <p:cNvPr id="10" name="Group 10"/>
          <p:cNvGrpSpPr/>
          <p:nvPr/>
        </p:nvGrpSpPr>
        <p:grpSpPr>
          <a:xfrm>
            <a:off x="12369769" y="859226"/>
            <a:ext cx="5302794" cy="914532"/>
            <a:chOff x="0" y="0"/>
            <a:chExt cx="7070392" cy="1219376"/>
          </a:xfrm>
        </p:grpSpPr>
        <p:sp>
          <p:nvSpPr>
            <p:cNvPr id="11" name="TextBox 11"/>
            <p:cNvSpPr txBox="1"/>
            <p:nvPr/>
          </p:nvSpPr>
          <p:spPr>
            <a:xfrm>
              <a:off x="0" y="485863"/>
              <a:ext cx="7070392" cy="733513"/>
            </a:xfrm>
            <a:prstGeom prst="rect">
              <a:avLst/>
            </a:prstGeom>
          </p:spPr>
          <p:txBody>
            <a:bodyPr lIns="0" tIns="0" rIns="0" bIns="0" rtlCol="0" anchor="t">
              <a:spAutoFit/>
            </a:bodyPr>
            <a:lstStyle/>
            <a:p>
              <a:pPr marL="0" lvl="0" indent="0" algn="r">
                <a:lnSpc>
                  <a:spcPts val="4200"/>
                </a:lnSpc>
                <a:spcBef>
                  <a:spcPct val="0"/>
                </a:spcBef>
              </a:pPr>
              <a:r>
                <a:rPr lang="en-US" sz="3000" b="1">
                  <a:solidFill>
                    <a:srgbClr val="1A3861"/>
                  </a:solidFill>
                  <a:latin typeface="Arial Bold"/>
                  <a:ea typeface="Arial Bold"/>
                  <a:cs typeface="Arial Bold"/>
                  <a:sym typeface="Arial Bold"/>
                </a:rPr>
                <a:t>1 November 2024</a:t>
              </a:r>
            </a:p>
          </p:txBody>
        </p:sp>
        <p:sp>
          <p:nvSpPr>
            <p:cNvPr id="12" name="TextBox 12"/>
            <p:cNvSpPr txBox="1"/>
            <p:nvPr/>
          </p:nvSpPr>
          <p:spPr>
            <a:xfrm>
              <a:off x="559222" y="-123825"/>
              <a:ext cx="6511170" cy="733513"/>
            </a:xfrm>
            <a:prstGeom prst="rect">
              <a:avLst/>
            </a:prstGeom>
          </p:spPr>
          <p:txBody>
            <a:bodyPr lIns="0" tIns="0" rIns="0" bIns="0" rtlCol="0" anchor="t">
              <a:spAutoFit/>
            </a:bodyPr>
            <a:lstStyle/>
            <a:p>
              <a:pPr marL="0" lvl="0" indent="0" algn="r">
                <a:lnSpc>
                  <a:spcPts val="4200"/>
                </a:lnSpc>
              </a:pPr>
              <a:r>
                <a:rPr lang="en-US" sz="3000" b="1">
                  <a:solidFill>
                    <a:srgbClr val="1A3861"/>
                  </a:solidFill>
                  <a:latin typeface="Arial Bold"/>
                  <a:ea typeface="Arial Bold"/>
                  <a:cs typeface="Arial Bold"/>
                  <a:sym typeface="Arial Bold"/>
                </a:rPr>
                <a:t>IAASA-IAFA Conference</a:t>
              </a:r>
            </a:p>
          </p:txBody>
        </p:sp>
      </p:grpSp>
      <p:sp>
        <p:nvSpPr>
          <p:cNvPr id="13" name="Freeform 13"/>
          <p:cNvSpPr/>
          <p:nvPr/>
        </p:nvSpPr>
        <p:spPr>
          <a:xfrm>
            <a:off x="689417" y="2927011"/>
            <a:ext cx="9541678" cy="1663677"/>
          </a:xfrm>
          <a:custGeom>
            <a:avLst/>
            <a:gdLst/>
            <a:ahLst/>
            <a:cxnLst/>
            <a:rect l="l" t="t" r="r" b="b"/>
            <a:pathLst>
              <a:path w="9541678" h="1663677">
                <a:moveTo>
                  <a:pt x="0" y="0"/>
                </a:moveTo>
                <a:lnTo>
                  <a:pt x="9541678" y="0"/>
                </a:lnTo>
                <a:lnTo>
                  <a:pt x="9541678" y="1663677"/>
                </a:lnTo>
                <a:lnTo>
                  <a:pt x="0" y="1663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4" name="TextBox 14"/>
          <p:cNvSpPr txBox="1"/>
          <p:nvPr/>
        </p:nvSpPr>
        <p:spPr>
          <a:xfrm>
            <a:off x="689417" y="5468726"/>
            <a:ext cx="8932367" cy="1201804"/>
          </a:xfrm>
          <a:prstGeom prst="rect">
            <a:avLst/>
          </a:prstGeom>
        </p:spPr>
        <p:txBody>
          <a:bodyPr lIns="0" tIns="0" rIns="0" bIns="0" rtlCol="0" anchor="t">
            <a:spAutoFit/>
          </a:bodyPr>
          <a:lstStyle/>
          <a:p>
            <a:pPr>
              <a:lnSpc>
                <a:spcPts val="4900"/>
              </a:lnSpc>
            </a:pPr>
            <a:r>
              <a:rPr lang="en-US" sz="3500" b="1" dirty="0">
                <a:solidFill>
                  <a:srgbClr val="1A3861"/>
                </a:solidFill>
                <a:latin typeface="Arial Bold"/>
                <a:ea typeface="Arial Bold"/>
                <a:cs typeface="Arial Bold"/>
                <a:sym typeface="Arial Bold"/>
              </a:rPr>
              <a:t>Susan Smith, Professor of Accounting UCL School of Management, London</a:t>
            </a:r>
          </a:p>
        </p:txBody>
      </p:sp>
      <p:grpSp>
        <p:nvGrpSpPr>
          <p:cNvPr id="21" name="Group 21"/>
          <p:cNvGrpSpPr>
            <a:grpSpLocks noChangeAspect="1"/>
          </p:cNvGrpSpPr>
          <p:nvPr/>
        </p:nvGrpSpPr>
        <p:grpSpPr>
          <a:xfrm>
            <a:off x="13030200" y="2665510"/>
            <a:ext cx="2803972" cy="2803972"/>
            <a:chOff x="0" y="0"/>
            <a:chExt cx="8909050" cy="8909050"/>
          </a:xfrm>
        </p:grpSpPr>
        <p:sp>
          <p:nvSpPr>
            <p:cNvPr id="22" name="Freeform 22"/>
            <p:cNvSpPr/>
            <p:nvPr/>
          </p:nvSpPr>
          <p:spPr>
            <a:xfrm>
              <a:off x="-210012" y="2402"/>
              <a:ext cx="9329074" cy="8904246"/>
            </a:xfrm>
            <a:custGeom>
              <a:avLst/>
              <a:gdLst/>
              <a:ahLst/>
              <a:cxnLst/>
              <a:rect l="l" t="t" r="r" b="b"/>
              <a:pathLst>
                <a:path w="9329074" h="8904246">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558B2F"/>
            </a:solidFill>
          </p:spPr>
          <p:txBody>
            <a:bodyPr/>
            <a:lstStyle/>
            <a:p>
              <a:endParaRPr lang="en-IE"/>
            </a:p>
          </p:txBody>
        </p:sp>
        <p:sp>
          <p:nvSpPr>
            <p:cNvPr id="23" name="Freeform 23"/>
            <p:cNvSpPr/>
            <p:nvPr/>
          </p:nvSpPr>
          <p:spPr>
            <a:xfrm>
              <a:off x="63863" y="263805"/>
              <a:ext cx="8781323" cy="8381440"/>
            </a:xfrm>
            <a:custGeom>
              <a:avLst/>
              <a:gdLst/>
              <a:ahLst/>
              <a:cxnLst/>
              <a:rect l="l" t="t" r="r" b="b"/>
              <a:pathLst>
                <a:path w="8781323" h="8381440">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blipFill>
              <a:blip r:embed="rId6"/>
              <a:stretch>
                <a:fillRect l="-30559" r="-17901"/>
              </a:stretch>
            </a:blipFill>
          </p:spPr>
          <p:txBody>
            <a:bodyPr/>
            <a:lstStyle/>
            <a:p>
              <a:endParaRPr lang="en-IE"/>
            </a:p>
          </p:txBody>
        </p:sp>
        <p:sp>
          <p:nvSpPr>
            <p:cNvPr id="24" name="Freeform 24"/>
            <p:cNvSpPr/>
            <p:nvPr/>
          </p:nvSpPr>
          <p:spPr>
            <a:xfrm>
              <a:off x="0" y="0"/>
              <a:ext cx="8909050" cy="8909050"/>
            </a:xfrm>
            <a:custGeom>
              <a:avLst/>
              <a:gdLst/>
              <a:ahLst/>
              <a:cxnLst/>
              <a:rect l="l" t="t" r="r" b="b"/>
              <a:pathLst>
                <a:path w="8909050" h="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6584C2"/>
            </a:solidFill>
          </p:spPr>
          <p:txBody>
            <a:bodyPr/>
            <a:lstStyle/>
            <a:p>
              <a:endParaRPr lang="en-IE"/>
            </a:p>
          </p:txBody>
        </p:sp>
      </p:gr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660818"/>
            <a:ext cx="9842757" cy="1100173"/>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Why is it different?</a:t>
            </a:r>
          </a:p>
        </p:txBody>
      </p:sp>
      <p:sp>
        <p:nvSpPr>
          <p:cNvPr id="5" name="AutoShape 5"/>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6E7F9551-036E-4BE3-A462-CF83073C7D7A}"/>
              </a:ext>
            </a:extLst>
          </p:cNvPr>
          <p:cNvGraphicFramePr>
            <a:graphicFrameLocks noGrp="1"/>
          </p:cNvGraphicFramePr>
          <p:nvPr/>
        </p:nvGraphicFramePr>
        <p:xfrm>
          <a:off x="762000" y="1999409"/>
          <a:ext cx="16764000" cy="7741304"/>
        </p:xfrm>
        <a:graphic>
          <a:graphicData uri="http://schemas.openxmlformats.org/drawingml/2006/table">
            <a:tbl>
              <a:tblPr firstRow="1" firstCol="1">
                <a:tableStyleId>{5C22544A-7EE6-4342-B048-85BDC9FD1C3A}</a:tableStyleId>
              </a:tblPr>
              <a:tblGrid>
                <a:gridCol w="3962400">
                  <a:extLst>
                    <a:ext uri="{9D8B030D-6E8A-4147-A177-3AD203B41FA5}">
                      <a16:colId xmlns:a16="http://schemas.microsoft.com/office/drawing/2014/main" val="1274819479"/>
                    </a:ext>
                  </a:extLst>
                </a:gridCol>
                <a:gridCol w="6172200">
                  <a:extLst>
                    <a:ext uri="{9D8B030D-6E8A-4147-A177-3AD203B41FA5}">
                      <a16:colId xmlns:a16="http://schemas.microsoft.com/office/drawing/2014/main" val="2398838298"/>
                    </a:ext>
                  </a:extLst>
                </a:gridCol>
                <a:gridCol w="6629400">
                  <a:extLst>
                    <a:ext uri="{9D8B030D-6E8A-4147-A177-3AD203B41FA5}">
                      <a16:colId xmlns:a16="http://schemas.microsoft.com/office/drawing/2014/main" val="1867660848"/>
                    </a:ext>
                  </a:extLst>
                </a:gridCol>
              </a:tblGrid>
              <a:tr h="884870">
                <a:tc>
                  <a:txBody>
                    <a:bodyPr/>
                    <a:lstStyle/>
                    <a:p>
                      <a:pPr>
                        <a:lnSpc>
                          <a:spcPct val="116000"/>
                        </a:lnSpc>
                        <a:spcAft>
                          <a:spcPts val="0"/>
                        </a:spcAft>
                      </a:pPr>
                      <a:r>
                        <a:rPr lang="en-US" sz="2800">
                          <a:effectLst/>
                        </a:rPr>
                        <a:t>Topic</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Usual perspective taught in introductory accounting</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Accounting Streams’ new perspective</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1033118900"/>
                  </a:ext>
                </a:extLst>
              </a:tr>
              <a:tr h="1342359">
                <a:tc>
                  <a:txBody>
                    <a:bodyPr/>
                    <a:lstStyle/>
                    <a:p>
                      <a:pPr>
                        <a:lnSpc>
                          <a:spcPct val="116000"/>
                        </a:lnSpc>
                        <a:spcAft>
                          <a:spcPts val="0"/>
                        </a:spcAft>
                      </a:pPr>
                      <a:r>
                        <a:rPr lang="en-US" sz="2800">
                          <a:effectLst/>
                        </a:rPr>
                        <a:t>Theoretical approach</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Neoliberal capital markets perspective</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A range of perspectives are presented informed by critical accounting</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702142957"/>
                  </a:ext>
                </a:extLst>
              </a:tr>
              <a:tr h="1799848">
                <a:tc>
                  <a:txBody>
                    <a:bodyPr/>
                    <a:lstStyle/>
                    <a:p>
                      <a:pPr>
                        <a:lnSpc>
                          <a:spcPct val="116000"/>
                        </a:lnSpc>
                        <a:spcAft>
                          <a:spcPts val="0"/>
                        </a:spcAft>
                      </a:pPr>
                      <a:r>
                        <a:rPr lang="en-US" sz="2800">
                          <a:effectLst/>
                        </a:rPr>
                        <a:t>Accounting standards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IFRS is largely unquestioned</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The broader role of IFRS is considered along with the influences on the nature and content of financial reports.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4121505437"/>
                  </a:ext>
                </a:extLst>
              </a:tr>
              <a:tr h="427381">
                <a:tc>
                  <a:txBody>
                    <a:bodyPr/>
                    <a:lstStyle/>
                    <a:p>
                      <a:pPr>
                        <a:lnSpc>
                          <a:spcPct val="116000"/>
                        </a:lnSpc>
                        <a:spcAft>
                          <a:spcPts val="0"/>
                        </a:spcAft>
                      </a:pPr>
                      <a:r>
                        <a:rPr lang="en-US" sz="2800">
                          <a:effectLst/>
                        </a:rPr>
                        <a:t>Ethics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Presented separately</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Integrated throughout</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1005914047"/>
                  </a:ext>
                </a:extLst>
              </a:tr>
              <a:tr h="3172315">
                <a:tc>
                  <a:txBody>
                    <a:bodyPr/>
                    <a:lstStyle/>
                    <a:p>
                      <a:pPr>
                        <a:lnSpc>
                          <a:spcPct val="116000"/>
                        </a:lnSpc>
                        <a:spcAft>
                          <a:spcPts val="0"/>
                        </a:spcAft>
                      </a:pPr>
                      <a:r>
                        <a:rPr lang="en-US" sz="2800">
                          <a:effectLst/>
                        </a:rPr>
                        <a:t>Sustainability</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Limited to the sustainability reporting frameworks in existence</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Integrated sustainability considerations supplemented by units that focus on capitals, carbon accounting, measuring environmental and social costs and sustainable management accounting.</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2380915387"/>
                  </a:ext>
                </a:extLst>
              </a:tr>
            </a:tbl>
          </a:graphicData>
        </a:graphic>
      </p:graphicFrame>
    </p:spTree>
    <p:extLst>
      <p:ext uri="{BB962C8B-B14F-4D97-AF65-F5344CB8AC3E}">
        <p14:creationId xmlns:p14="http://schemas.microsoft.com/office/powerpoint/2010/main" val="401134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501557"/>
            <a:ext cx="9842757" cy="2305631"/>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Unit 1 – The evolving</a:t>
            </a:r>
          </a:p>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role of accounting</a:t>
            </a:r>
          </a:p>
        </p:txBody>
      </p:sp>
      <p:sp>
        <p:nvSpPr>
          <p:cNvPr id="5" name="AutoShape 5"/>
          <p:cNvSpPr/>
          <p:nvPr/>
        </p:nvSpPr>
        <p:spPr>
          <a:xfrm>
            <a:off x="9448800" y="1022589"/>
            <a:ext cx="9181101" cy="45719"/>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3">
            <a:extLst>
              <a:ext uri="{FF2B5EF4-FFF2-40B4-BE49-F238E27FC236}">
                <a16:creationId xmlns:a16="http://schemas.microsoft.com/office/drawing/2014/main" id="{A6B95682-F5AB-4B71-99D4-6BA3AFE3219A}"/>
              </a:ext>
            </a:extLst>
          </p:cNvPr>
          <p:cNvSpPr txBox="1"/>
          <p:nvPr/>
        </p:nvSpPr>
        <p:spPr>
          <a:xfrm>
            <a:off x="770106" y="3314700"/>
            <a:ext cx="8088928" cy="5981125"/>
          </a:xfrm>
          <a:prstGeom prst="rect">
            <a:avLst/>
          </a:prstGeom>
        </p:spPr>
        <p:txBody>
          <a:bodyPr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15246"/>
                </a:solidFill>
                <a:effectLst/>
                <a:uLnTx/>
                <a:uFillTx/>
                <a:latin typeface="Arial 1"/>
                <a:ea typeface="+mn-ea"/>
                <a:cs typeface="+mn-cs"/>
              </a:rPr>
              <a:t>Engage learners with a range of interested parties and contrast ‘stakeholder capitalism’* with shareholder primacy.</a:t>
            </a:r>
          </a:p>
          <a:p>
            <a:pPr marL="408419" marR="0" lvl="1" indent="-204209" algn="l" defTabSz="914400" rtl="0" eaLnBrk="1" fontAlgn="auto" latinLnBrk="0" hangingPunct="1">
              <a:lnSpc>
                <a:spcPts val="2648"/>
              </a:lnSpc>
              <a:spcBef>
                <a:spcPts val="0"/>
              </a:spcBef>
              <a:spcAft>
                <a:spcPts val="0"/>
              </a:spcAft>
              <a:buClrTx/>
              <a:buSzTx/>
              <a:buFont typeface="Arial"/>
              <a:buChar char="•"/>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r>
              <a:rPr kumimoji="0" lang="en-US" sz="1891" b="0" i="0" u="none" strike="noStrike" kern="1200" cap="none" spc="0" normalizeH="0" baseline="0" noProof="0" dirty="0">
                <a:ln>
                  <a:noFill/>
                </a:ln>
                <a:solidFill>
                  <a:srgbClr val="015246"/>
                </a:solidFill>
                <a:effectLst/>
                <a:uLnTx/>
                <a:uFillTx/>
                <a:latin typeface="Arial 1"/>
                <a:ea typeface="+mn-ea"/>
                <a:cs typeface="+mn-cs"/>
              </a:rPr>
              <a:t>* We acknowledge the contested nature of the term stakeholder and seek to </a:t>
            </a:r>
            <a:r>
              <a:rPr kumimoji="0" lang="en-US" sz="1891" b="0" i="0" u="none" strike="noStrike" kern="1200" cap="none" spc="0" normalizeH="0" baseline="0" noProof="0" dirty="0" err="1">
                <a:ln>
                  <a:noFill/>
                </a:ln>
                <a:solidFill>
                  <a:srgbClr val="015246"/>
                </a:solidFill>
                <a:effectLst/>
                <a:uLnTx/>
                <a:uFillTx/>
                <a:latin typeface="Arial 1"/>
                <a:ea typeface="+mn-ea"/>
                <a:cs typeface="+mn-cs"/>
              </a:rPr>
              <a:t>minimise</a:t>
            </a:r>
            <a:r>
              <a:rPr kumimoji="0" lang="en-US" sz="1891" b="0" i="0" u="none" strike="noStrike" kern="1200" cap="none" spc="0" normalizeH="0" baseline="0" noProof="0" dirty="0">
                <a:ln>
                  <a:noFill/>
                </a:ln>
                <a:solidFill>
                  <a:srgbClr val="015246"/>
                </a:solidFill>
                <a:effectLst/>
                <a:uLnTx/>
                <a:uFillTx/>
                <a:latin typeface="Arial 1"/>
                <a:ea typeface="+mn-ea"/>
                <a:cs typeface="+mn-cs"/>
              </a:rPr>
              <a:t> its use throughout the textbook, preferring the term interested parties</a:t>
            </a: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pic>
        <p:nvPicPr>
          <p:cNvPr id="3" name="Picture 2">
            <a:extLst>
              <a:ext uri="{FF2B5EF4-FFF2-40B4-BE49-F238E27FC236}">
                <a16:creationId xmlns:a16="http://schemas.microsoft.com/office/drawing/2014/main" id="{53A0D905-30A4-4732-A3EC-044767D4F5EB}"/>
              </a:ext>
            </a:extLst>
          </p:cNvPr>
          <p:cNvPicPr>
            <a:picLocks noChangeAspect="1"/>
          </p:cNvPicPr>
          <p:nvPr/>
        </p:nvPicPr>
        <p:blipFill>
          <a:blip r:embed="rId3"/>
          <a:stretch>
            <a:fillRect/>
          </a:stretch>
        </p:blipFill>
        <p:spPr>
          <a:xfrm>
            <a:off x="9448800" y="2389423"/>
            <a:ext cx="8554379" cy="4450081"/>
          </a:xfrm>
          <a:prstGeom prst="rect">
            <a:avLst/>
          </a:prstGeom>
        </p:spPr>
      </p:pic>
    </p:spTree>
    <p:extLst>
      <p:ext uri="{BB962C8B-B14F-4D97-AF65-F5344CB8AC3E}">
        <p14:creationId xmlns:p14="http://schemas.microsoft.com/office/powerpoint/2010/main" val="10046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501557"/>
            <a:ext cx="9842757" cy="2305631"/>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Unit 10 – The concept</a:t>
            </a:r>
          </a:p>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of capitals</a:t>
            </a:r>
          </a:p>
        </p:txBody>
      </p:sp>
      <p:sp>
        <p:nvSpPr>
          <p:cNvPr id="5" name="AutoShape 5"/>
          <p:cNvSpPr/>
          <p:nvPr/>
        </p:nvSpPr>
        <p:spPr>
          <a:xfrm>
            <a:off x="9448800" y="1022589"/>
            <a:ext cx="9181101" cy="45719"/>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3">
            <a:extLst>
              <a:ext uri="{FF2B5EF4-FFF2-40B4-BE49-F238E27FC236}">
                <a16:creationId xmlns:a16="http://schemas.microsoft.com/office/drawing/2014/main" id="{A6B95682-F5AB-4B71-99D4-6BA3AFE3219A}"/>
              </a:ext>
            </a:extLst>
          </p:cNvPr>
          <p:cNvSpPr txBox="1"/>
          <p:nvPr/>
        </p:nvSpPr>
        <p:spPr>
          <a:xfrm>
            <a:off x="618544" y="3294440"/>
            <a:ext cx="8088928" cy="4365298"/>
          </a:xfrm>
          <a:prstGeom prst="rect">
            <a:avLst/>
          </a:prstGeom>
        </p:spPr>
        <p:txBody>
          <a:bodyPr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15246"/>
                </a:solidFill>
                <a:effectLst/>
                <a:uLnTx/>
                <a:uFillTx/>
                <a:latin typeface="Arial 1"/>
                <a:ea typeface="+mn-ea"/>
                <a:cs typeface="+mn-cs"/>
              </a:rPr>
              <a:t>Reflection points support materials by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15246"/>
                </a:solidFill>
                <a:effectLst/>
                <a:uLnTx/>
                <a:uFillTx/>
                <a:latin typeface="Arial 1"/>
                <a:ea typeface="+mn-ea"/>
                <a:cs typeface="+mn-cs"/>
              </a:rPr>
              <a:t>engaging students in the topic.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15246"/>
                </a:solidFill>
                <a:effectLst/>
                <a:uLnTx/>
                <a:uFillTx/>
                <a:latin typeface="Arial 1"/>
                <a:ea typeface="+mn-ea"/>
                <a:cs typeface="+mn-cs"/>
              </a:rPr>
              <a:t>Often draw on students’ own experience or opinions.</a:t>
            </a:r>
          </a:p>
          <a:p>
            <a:pPr marL="408419" marR="0" lvl="1" indent="-204209" algn="l" defTabSz="914400" rtl="0" eaLnBrk="1" fontAlgn="auto" latinLnBrk="0" hangingPunct="1">
              <a:lnSpc>
                <a:spcPts val="2648"/>
              </a:lnSpc>
              <a:spcBef>
                <a:spcPts val="0"/>
              </a:spcBef>
              <a:spcAft>
                <a:spcPts val="0"/>
              </a:spcAft>
              <a:buClrTx/>
              <a:buSzTx/>
              <a:buFont typeface="Arial"/>
              <a:buChar char="•"/>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pic>
        <p:nvPicPr>
          <p:cNvPr id="9" name="Picture 8">
            <a:extLst>
              <a:ext uri="{FF2B5EF4-FFF2-40B4-BE49-F238E27FC236}">
                <a16:creationId xmlns:a16="http://schemas.microsoft.com/office/drawing/2014/main" id="{0C89B274-6F07-45E1-BA89-364D111F62B6}"/>
              </a:ext>
            </a:extLst>
          </p:cNvPr>
          <p:cNvPicPr>
            <a:picLocks noChangeAspect="1"/>
          </p:cNvPicPr>
          <p:nvPr/>
        </p:nvPicPr>
        <p:blipFill>
          <a:blip r:embed="rId3"/>
          <a:stretch>
            <a:fillRect/>
          </a:stretch>
        </p:blipFill>
        <p:spPr>
          <a:xfrm>
            <a:off x="8610600" y="2807188"/>
            <a:ext cx="8775727" cy="4395602"/>
          </a:xfrm>
          <a:prstGeom prst="rect">
            <a:avLst/>
          </a:prstGeom>
        </p:spPr>
      </p:pic>
    </p:spTree>
    <p:extLst>
      <p:ext uri="{BB962C8B-B14F-4D97-AF65-F5344CB8AC3E}">
        <p14:creationId xmlns:p14="http://schemas.microsoft.com/office/powerpoint/2010/main" val="176777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518685"/>
            <a:ext cx="9842757" cy="4716548"/>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Unit 11 – How should we measure environmental </a:t>
            </a:r>
          </a:p>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and social costs?</a:t>
            </a:r>
          </a:p>
        </p:txBody>
      </p:sp>
      <p:sp>
        <p:nvSpPr>
          <p:cNvPr id="5" name="AutoShape 5"/>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9F4A512-129F-4AD1-9E1E-180F0E642C64}"/>
              </a:ext>
            </a:extLst>
          </p:cNvPr>
          <p:cNvPicPr>
            <a:picLocks noChangeAspect="1"/>
          </p:cNvPicPr>
          <p:nvPr/>
        </p:nvPicPr>
        <p:blipFill>
          <a:blip r:embed="rId3"/>
          <a:stretch>
            <a:fillRect/>
          </a:stretch>
        </p:blipFill>
        <p:spPr>
          <a:xfrm>
            <a:off x="7620000" y="2274712"/>
            <a:ext cx="10804712" cy="5237506"/>
          </a:xfrm>
          <a:prstGeom prst="rect">
            <a:avLst/>
          </a:prstGeom>
        </p:spPr>
      </p:pic>
    </p:spTree>
    <p:extLst>
      <p:ext uri="{BB962C8B-B14F-4D97-AF65-F5344CB8AC3E}">
        <p14:creationId xmlns:p14="http://schemas.microsoft.com/office/powerpoint/2010/main" val="47769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9708" y="699084"/>
            <a:ext cx="9842757" cy="2067361"/>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How do I use Principles of Accounting?</a:t>
            </a:r>
          </a:p>
        </p:txBody>
      </p:sp>
      <p:sp>
        <p:nvSpPr>
          <p:cNvPr id="3" name="TextBox 3"/>
          <p:cNvSpPr txBox="1"/>
          <p:nvPr/>
        </p:nvSpPr>
        <p:spPr>
          <a:xfrm>
            <a:off x="762000" y="3334331"/>
            <a:ext cx="9296400" cy="6227346"/>
          </a:xfrm>
          <a:prstGeom prst="rect">
            <a:avLst/>
          </a:prstGeom>
        </p:spPr>
        <p:txBody>
          <a:bodyPr wrap="square" lIns="0" tIns="0" rIns="0" bIns="0" rtlCol="0" anchor="t">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15246"/>
                </a:solidFill>
                <a:effectLst/>
                <a:uLnTx/>
                <a:uFillTx/>
                <a:latin typeface="Arial 1"/>
                <a:ea typeface="+mn-ea"/>
                <a:cs typeface="+mn-cs"/>
              </a:rPr>
              <a:t>Adopt in full</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15246"/>
              </a:solidFill>
              <a:effectLst/>
              <a:uLnTx/>
              <a:uFillTx/>
              <a:latin typeface="Arial 1"/>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15246"/>
                </a:solidFill>
                <a:effectLst/>
                <a:uLnTx/>
                <a:uFillTx/>
                <a:latin typeface="Arial 1"/>
                <a:ea typeface="+mn-ea"/>
                <a:cs typeface="+mn-cs"/>
              </a:rPr>
              <a:t>Adopt in part e.g., financial accounting, management accounting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15246"/>
              </a:solidFill>
              <a:effectLst/>
              <a:uLnTx/>
              <a:uFillTx/>
              <a:latin typeface="Arial 1"/>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15246"/>
                </a:solidFill>
                <a:effectLst/>
                <a:uLnTx/>
                <a:uFillTx/>
                <a:latin typeface="Arial 1"/>
                <a:ea typeface="+mn-ea"/>
                <a:cs typeface="+mn-cs"/>
              </a:rPr>
              <a:t>Use as a supplement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15246"/>
              </a:solidFill>
              <a:effectLst/>
              <a:uLnTx/>
              <a:uFillTx/>
              <a:latin typeface="Arial 1"/>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15246"/>
                </a:solidFill>
                <a:effectLst/>
                <a:uLnTx/>
                <a:uFillTx/>
                <a:latin typeface="Arial 1"/>
                <a:ea typeface="+mn-ea"/>
                <a:cs typeface="+mn-cs"/>
              </a:rPr>
              <a:t>To introduce new topics e.g., sustainability, technology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15246"/>
                </a:solidFill>
                <a:effectLst/>
                <a:uLnTx/>
                <a:uFillTx/>
                <a:latin typeface="Arial 1"/>
                <a:ea typeface="+mn-ea"/>
                <a:cs typeface="+mn-cs"/>
              </a:rPr>
              <a:t>To supplement existing materials</a:t>
            </a:r>
          </a:p>
          <a:p>
            <a:pPr marL="1028700" marR="0" lvl="1" indent="-571500" algn="l" defTabSz="914400" rtl="0" eaLnBrk="1" fontAlgn="auto" latinLnBrk="0" hangingPunct="1">
              <a:lnSpc>
                <a:spcPts val="2648"/>
              </a:lnSpc>
              <a:spcBef>
                <a:spcPts val="0"/>
              </a:spcBef>
              <a:spcAft>
                <a:spcPts val="0"/>
              </a:spcAft>
              <a:buClrTx/>
              <a:buSzTx/>
              <a:buFont typeface="Arial" panose="020B0604020202020204" pitchFamily="34" charset="0"/>
              <a:buChar char="•"/>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sp>
        <p:nvSpPr>
          <p:cNvPr id="5" name="AutoShape 5"/>
          <p:cNvSpPr/>
          <p:nvPr/>
        </p:nvSpPr>
        <p:spPr>
          <a:xfrm flipV="1">
            <a:off x="10134600" y="1068307"/>
            <a:ext cx="8495301" cy="45719"/>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F5A44C85-B8C2-4F9C-A0E6-B7E110F201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40544" y="2509596"/>
            <a:ext cx="7374958" cy="4913565"/>
          </a:xfrm>
          <a:prstGeom prst="rect">
            <a:avLst/>
          </a:prstGeom>
        </p:spPr>
      </p:pic>
      <p:sp>
        <p:nvSpPr>
          <p:cNvPr id="13" name="TextBox 12">
            <a:extLst>
              <a:ext uri="{FF2B5EF4-FFF2-40B4-BE49-F238E27FC236}">
                <a16:creationId xmlns:a16="http://schemas.microsoft.com/office/drawing/2014/main" id="{9F14E82E-85BC-42BF-B358-630202782F49}"/>
              </a:ext>
            </a:extLst>
          </p:cNvPr>
          <p:cNvSpPr txBox="1"/>
          <p:nvPr/>
        </p:nvSpPr>
        <p:spPr>
          <a:xfrm>
            <a:off x="10699006" y="8724900"/>
            <a:ext cx="701649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hlinkClick r:id="rId4" tooltip="https://scherlund.blogspot.com/2018/04/vitalsource-joins-with-mcgraw-hill.html"/>
              </a:rPr>
              <a:t>This Photo</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 by Unknown Author is licensed under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hlinkClick r:id="rId5" tooltip="https://creativecommons.org/licenses/by/3.0/"/>
              </a:rPr>
              <a:t>CC BY</a:t>
            </a:r>
            <a:endPar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969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9708" y="699084"/>
            <a:ext cx="9842757" cy="1033681"/>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Launch event</a:t>
            </a:r>
          </a:p>
        </p:txBody>
      </p:sp>
      <p:sp>
        <p:nvSpPr>
          <p:cNvPr id="3" name="TextBox 3"/>
          <p:cNvSpPr txBox="1"/>
          <p:nvPr/>
        </p:nvSpPr>
        <p:spPr>
          <a:xfrm>
            <a:off x="792886" y="2392312"/>
            <a:ext cx="9296400" cy="5709255"/>
          </a:xfrm>
          <a:prstGeom prst="rect">
            <a:avLst/>
          </a:prstGeom>
        </p:spPr>
        <p:txBody>
          <a:bodyPr wrap="square" lIns="0" tIns="0" rIns="0" bIns="0" rtlCol="0" anchor="t">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Join us online on 26 November</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12.30-2pm (UK time)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Speakers</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Professor Ian Thomson, University of Dundee</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Professor Susan Smith, UCL</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Professor Richard Murphy, University of Sheffield</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15246"/>
                </a:solidFill>
                <a:effectLst/>
                <a:uLnTx/>
                <a:uFillTx/>
                <a:latin typeface="Arial 1"/>
                <a:ea typeface="+mn-ea"/>
                <a:cs typeface="+mn-cs"/>
              </a:rPr>
              <a:t>Jenni Rose, University of Manchester</a:t>
            </a: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sp>
        <p:nvSpPr>
          <p:cNvPr id="5" name="AutoShape 5"/>
          <p:cNvSpPr/>
          <p:nvPr/>
        </p:nvSpPr>
        <p:spPr>
          <a:xfrm flipV="1">
            <a:off x="10134600" y="1068307"/>
            <a:ext cx="8495301" cy="45719"/>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Rectangle 1">
            <a:extLst>
              <a:ext uri="{FF2B5EF4-FFF2-40B4-BE49-F238E27FC236}">
                <a16:creationId xmlns:a16="http://schemas.microsoft.com/office/drawing/2014/main" id="{0321D9B8-61EA-42AD-B01A-C9C46717902B}"/>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Rectangle 2">
            <a:extLst>
              <a:ext uri="{FF2B5EF4-FFF2-40B4-BE49-F238E27FC236}">
                <a16:creationId xmlns:a16="http://schemas.microsoft.com/office/drawing/2014/main" id="{941B36F1-4538-4373-AF7B-74FF37074FDA}"/>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Rectangle 3">
            <a:extLst>
              <a:ext uri="{FF2B5EF4-FFF2-40B4-BE49-F238E27FC236}">
                <a16:creationId xmlns:a16="http://schemas.microsoft.com/office/drawing/2014/main" id="{B48E1ED8-D27D-455D-BFB2-B62406660BCE}"/>
              </a:ext>
            </a:extLst>
          </p:cNvPr>
          <p:cNvSpPr>
            <a:spLocks noChangeArrowheads="1"/>
          </p:cNvSpPr>
          <p:nvPr/>
        </p:nvSpPr>
        <p:spPr bwMode="auto">
          <a:xfrm>
            <a:off x="304800" y="3048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Rectangle 4">
            <a:extLst>
              <a:ext uri="{FF2B5EF4-FFF2-40B4-BE49-F238E27FC236}">
                <a16:creationId xmlns:a16="http://schemas.microsoft.com/office/drawing/2014/main" id="{BDC4F9DC-37AD-4398-B453-932449CD3941}"/>
              </a:ext>
            </a:extLst>
          </p:cNvPr>
          <p:cNvSpPr>
            <a:spLocks noChangeArrowheads="1"/>
          </p:cNvSpPr>
          <p:nvPr/>
        </p:nvSpPr>
        <p:spPr bwMode="auto">
          <a:xfrm>
            <a:off x="4572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2A70101B-9851-4709-BE2D-B9D705321ACD}"/>
              </a:ext>
            </a:extLst>
          </p:cNvPr>
          <p:cNvPicPr>
            <a:picLocks noChangeAspect="1"/>
          </p:cNvPicPr>
          <p:nvPr/>
        </p:nvPicPr>
        <p:blipFill>
          <a:blip r:embed="rId3"/>
          <a:stretch>
            <a:fillRect/>
          </a:stretch>
        </p:blipFill>
        <p:spPr>
          <a:xfrm>
            <a:off x="11049000" y="2095500"/>
            <a:ext cx="5736833" cy="5736833"/>
          </a:xfrm>
          <a:prstGeom prst="rect">
            <a:avLst/>
          </a:prstGeom>
        </p:spPr>
      </p:pic>
    </p:spTree>
    <p:extLst>
      <p:ext uri="{BB962C8B-B14F-4D97-AF65-F5344CB8AC3E}">
        <p14:creationId xmlns:p14="http://schemas.microsoft.com/office/powerpoint/2010/main" val="4664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5246"/>
        </a:solidFill>
        <a:effectLst/>
      </p:bgPr>
    </p:bg>
    <p:spTree>
      <p:nvGrpSpPr>
        <p:cNvPr id="1" name=""/>
        <p:cNvGrpSpPr/>
        <p:nvPr/>
      </p:nvGrpSpPr>
      <p:grpSpPr>
        <a:xfrm>
          <a:off x="0" y="0"/>
          <a:ext cx="0" cy="0"/>
          <a:chOff x="0" y="0"/>
          <a:chExt cx="0" cy="0"/>
        </a:xfrm>
      </p:grpSpPr>
      <p:sp>
        <p:nvSpPr>
          <p:cNvPr id="2" name="AutoShape 2"/>
          <p:cNvSpPr/>
          <p:nvPr/>
        </p:nvSpPr>
        <p:spPr>
          <a:xfrm>
            <a:off x="-1946903" y="9026406"/>
            <a:ext cx="9485901" cy="39608"/>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reeform 3"/>
          <p:cNvSpPr/>
          <p:nvPr/>
        </p:nvSpPr>
        <p:spPr>
          <a:xfrm>
            <a:off x="11957843" y="7928725"/>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019" b="-9162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4"/>
          <p:cNvSpPr txBox="1"/>
          <p:nvPr/>
        </p:nvSpPr>
        <p:spPr>
          <a:xfrm>
            <a:off x="1028700" y="1200150"/>
            <a:ext cx="10624971" cy="1959620"/>
          </a:xfrm>
          <a:prstGeom prst="rect">
            <a:avLst/>
          </a:prstGeom>
        </p:spPr>
        <p:txBody>
          <a:bodyPr lIns="0" tIns="0" rIns="0" bIns="0" rtlCol="0" anchor="t">
            <a:spAutoFit/>
          </a:bodyPr>
          <a:lstStyle/>
          <a:p>
            <a:pPr marL="0" marR="0" lvl="0" indent="0" algn="l" defTabSz="914400" rtl="0" eaLnBrk="1" fontAlgn="auto" latinLnBrk="0" hangingPunct="1">
              <a:lnSpc>
                <a:spcPts val="14420"/>
              </a:lnSpc>
              <a:spcBef>
                <a:spcPts val="0"/>
              </a:spcBef>
              <a:spcAft>
                <a:spcPts val="0"/>
              </a:spcAft>
              <a:buClrTx/>
              <a:buSzTx/>
              <a:buFontTx/>
              <a:buNone/>
              <a:tabLst/>
              <a:defRPr/>
            </a:pPr>
            <a:r>
              <a:rPr kumimoji="0" lang="en-US" sz="14000" b="0" i="0" u="none" strike="noStrike" kern="1200" cap="none" spc="-280" normalizeH="0" baseline="0" noProof="0">
                <a:ln>
                  <a:noFill/>
                </a:ln>
                <a:solidFill>
                  <a:srgbClr val="FFFFFF"/>
                </a:solidFill>
                <a:effectLst/>
                <a:uLnTx/>
                <a:uFillTx/>
                <a:latin typeface="Arial 1"/>
                <a:ea typeface="+mn-ea"/>
                <a:cs typeface="+mn-cs"/>
              </a:rPr>
              <a:t>Thank you</a:t>
            </a:r>
          </a:p>
        </p:txBody>
      </p:sp>
      <p:sp>
        <p:nvSpPr>
          <p:cNvPr id="5" name="TextBox 5"/>
          <p:cNvSpPr txBox="1"/>
          <p:nvPr/>
        </p:nvSpPr>
        <p:spPr>
          <a:xfrm>
            <a:off x="1371600" y="3848100"/>
            <a:ext cx="9109103" cy="2115964"/>
          </a:xfrm>
          <a:prstGeom prst="rect">
            <a:avLst/>
          </a:prstGeom>
        </p:spPr>
        <p:txBody>
          <a:bodyPr lIns="0" tIns="0" rIns="0" bIns="0" rtlCol="0" anchor="t">
            <a:spAutoFit/>
          </a:bodyPr>
          <a:lstStyle/>
          <a:p>
            <a:pPr marL="0" marR="0" lvl="0" indent="0" algn="l" defTabSz="914400" rtl="0" eaLnBrk="1" fontAlgn="auto" latinLnBrk="0" hangingPunct="1">
              <a:lnSpc>
                <a:spcPts val="330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1"/>
                <a:ea typeface="+mn-ea"/>
                <a:cs typeface="+mn-cs"/>
              </a:rPr>
              <a:t>Website www.accounting-streams.org</a:t>
            </a:r>
          </a:p>
          <a:p>
            <a:pPr marL="0" marR="0" lvl="0" indent="0" algn="l" defTabSz="914400" rtl="0" eaLnBrk="1" fontAlgn="auto" latinLnBrk="0" hangingPunct="1">
              <a:lnSpc>
                <a:spcPts val="3304"/>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1"/>
              <a:ea typeface="+mn-ea"/>
              <a:cs typeface="+mn-cs"/>
            </a:endParaRPr>
          </a:p>
          <a:p>
            <a:pPr marL="0" marR="0" lvl="0" indent="0" algn="l" defTabSz="914400" rtl="0" eaLnBrk="1" fontAlgn="auto" latinLnBrk="0" hangingPunct="1">
              <a:lnSpc>
                <a:spcPts val="330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1"/>
                <a:ea typeface="+mn-ea"/>
                <a:cs typeface="+mn-cs"/>
              </a:rPr>
              <a:t>YouTube @</a:t>
            </a:r>
            <a:r>
              <a:rPr kumimoji="0" lang="en-US" sz="2800" b="0" i="0" u="none" strike="noStrike" kern="1200" cap="none" spc="0" normalizeH="0" baseline="0" noProof="0" dirty="0" err="1">
                <a:ln>
                  <a:noFill/>
                </a:ln>
                <a:solidFill>
                  <a:srgbClr val="FFFFFF"/>
                </a:solidFill>
                <a:effectLst/>
                <a:uLnTx/>
                <a:uFillTx/>
                <a:latin typeface="Arial 1"/>
                <a:ea typeface="+mn-ea"/>
                <a:cs typeface="+mn-cs"/>
              </a:rPr>
              <a:t>AccountingStreams</a:t>
            </a:r>
            <a:endParaRPr kumimoji="0" lang="en-US" sz="2800" b="0" i="0" u="none" strike="noStrike" kern="1200" cap="none" spc="0" normalizeH="0" baseline="0" noProof="0" dirty="0">
              <a:ln>
                <a:noFill/>
              </a:ln>
              <a:solidFill>
                <a:srgbClr val="FFFFFF"/>
              </a:solidFill>
              <a:effectLst/>
              <a:uLnTx/>
              <a:uFillTx/>
              <a:latin typeface="Arial 1"/>
              <a:ea typeface="+mn-ea"/>
              <a:cs typeface="+mn-cs"/>
            </a:endParaRPr>
          </a:p>
          <a:p>
            <a:pPr marL="0" marR="0" lvl="0" indent="0" algn="l" defTabSz="914400" rtl="0" eaLnBrk="1" fontAlgn="auto" latinLnBrk="0" hangingPunct="1">
              <a:lnSpc>
                <a:spcPts val="3304"/>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1"/>
              <a:ea typeface="+mn-ea"/>
              <a:cs typeface="+mn-cs"/>
            </a:endParaRPr>
          </a:p>
          <a:p>
            <a:pPr marL="0" marR="0" lvl="0" indent="0" algn="l" defTabSz="914400" rtl="0" eaLnBrk="1" fontAlgn="auto" latinLnBrk="0" hangingPunct="1">
              <a:lnSpc>
                <a:spcPts val="330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1"/>
                <a:ea typeface="+mn-ea"/>
                <a:cs typeface="+mn-cs"/>
              </a:rPr>
              <a:t>LinkedIn @</a:t>
            </a:r>
            <a:r>
              <a:rPr kumimoji="0" lang="en-US" sz="2800" b="0" i="0" u="none" strike="noStrike" kern="1200" cap="none" spc="0" normalizeH="0" baseline="0" noProof="0" dirty="0" err="1">
                <a:ln>
                  <a:noFill/>
                </a:ln>
                <a:solidFill>
                  <a:srgbClr val="FFFFFF"/>
                </a:solidFill>
                <a:effectLst/>
                <a:uLnTx/>
                <a:uFillTx/>
                <a:latin typeface="Arial 1"/>
                <a:ea typeface="+mn-ea"/>
                <a:cs typeface="+mn-cs"/>
              </a:rPr>
              <a:t>AccountingStreams</a:t>
            </a:r>
            <a:endParaRPr kumimoji="0" lang="en-US" sz="2800" b="0" i="0" u="none" strike="noStrike" kern="1200" cap="none" spc="0" normalizeH="0" baseline="0" noProof="0" dirty="0">
              <a:ln>
                <a:noFill/>
              </a:ln>
              <a:solidFill>
                <a:srgbClr val="FFFFFF"/>
              </a:solidFill>
              <a:effectLst/>
              <a:uLnTx/>
              <a:uFillTx/>
              <a:latin typeface="Arial 1"/>
              <a:ea typeface="+mn-ea"/>
              <a:cs typeface="+mn-cs"/>
            </a:endParaRPr>
          </a:p>
        </p:txBody>
      </p:sp>
    </p:spTree>
    <p:extLst>
      <p:ext uri="{BB962C8B-B14F-4D97-AF65-F5344CB8AC3E}">
        <p14:creationId xmlns:p14="http://schemas.microsoft.com/office/powerpoint/2010/main" val="299668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5246"/>
        </a:solidFill>
        <a:effectLst/>
      </p:bgPr>
    </p:bg>
    <p:spTree>
      <p:nvGrpSpPr>
        <p:cNvPr id="1" name=""/>
        <p:cNvGrpSpPr/>
        <p:nvPr/>
      </p:nvGrpSpPr>
      <p:grpSpPr>
        <a:xfrm>
          <a:off x="0" y="0"/>
          <a:ext cx="0" cy="0"/>
          <a:chOff x="0" y="0"/>
          <a:chExt cx="0" cy="0"/>
        </a:xfrm>
      </p:grpSpPr>
      <p:sp>
        <p:nvSpPr>
          <p:cNvPr id="2" name="AutoShape 2"/>
          <p:cNvSpPr/>
          <p:nvPr/>
        </p:nvSpPr>
        <p:spPr>
          <a:xfrm>
            <a:off x="-1946903" y="9026406"/>
            <a:ext cx="9485901" cy="39608"/>
          </a:xfrm>
          <a:prstGeom prst="rect">
            <a:avLst/>
          </a:pr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 name="Freeform 3"/>
          <p:cNvSpPr/>
          <p:nvPr/>
        </p:nvSpPr>
        <p:spPr>
          <a:xfrm>
            <a:off x="11957843" y="7928725"/>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019" b="-9162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4"/>
          <p:cNvSpPr txBox="1"/>
          <p:nvPr/>
        </p:nvSpPr>
        <p:spPr>
          <a:xfrm>
            <a:off x="1028700" y="1200150"/>
            <a:ext cx="16268700" cy="3693319"/>
          </a:xfrm>
          <a:prstGeom prst="rect">
            <a:avLst/>
          </a:prstGeom>
        </p:spPr>
        <p:txBody>
          <a:bodyPr wrap="square" lIns="0" tIns="0" rIns="0" bIns="0" rtlCol="0" anchor="t">
            <a:spAutoFit/>
          </a:bodyPr>
          <a:lstStyle/>
          <a:p>
            <a:pPr marL="0" marR="0" lvl="0" indent="0" algn="l" defTabSz="914400" rtl="0" eaLnBrk="1" fontAlgn="auto" latinLnBrk="0" hangingPunct="1">
              <a:lnSpc>
                <a:spcPts val="14420"/>
              </a:lnSpc>
              <a:spcBef>
                <a:spcPts val="0"/>
              </a:spcBef>
              <a:spcAft>
                <a:spcPts val="0"/>
              </a:spcAft>
              <a:buClrTx/>
              <a:buSzTx/>
              <a:buFontTx/>
              <a:buNone/>
              <a:tabLst/>
              <a:defRPr/>
            </a:pPr>
            <a:r>
              <a:rPr kumimoji="0" lang="en-US" sz="14000" b="0" i="0" u="none" strike="noStrike" kern="1200" cap="none" spc="-280" normalizeH="0" baseline="0" noProof="0" dirty="0">
                <a:ln>
                  <a:noFill/>
                </a:ln>
                <a:solidFill>
                  <a:srgbClr val="FFFFFF"/>
                </a:solidFill>
                <a:effectLst/>
                <a:uLnTx/>
                <a:uFillTx/>
                <a:latin typeface="Arial 1"/>
                <a:ea typeface="+mn-ea"/>
                <a:cs typeface="+mn-cs"/>
              </a:rPr>
              <a:t>Accounting Streams</a:t>
            </a:r>
          </a:p>
        </p:txBody>
      </p:sp>
      <p:sp>
        <p:nvSpPr>
          <p:cNvPr id="5" name="TextBox 5"/>
          <p:cNvSpPr txBox="1"/>
          <p:nvPr/>
        </p:nvSpPr>
        <p:spPr>
          <a:xfrm>
            <a:off x="1028700" y="5124450"/>
            <a:ext cx="11468100" cy="434158"/>
          </a:xfrm>
          <a:prstGeom prst="rect">
            <a:avLst/>
          </a:prstGeom>
        </p:spPr>
        <p:txBody>
          <a:bodyPr wrap="square" lIns="0" tIns="0" rIns="0" bIns="0" rtlCol="0" anchor="t">
            <a:spAutoFit/>
          </a:bodyPr>
          <a:lstStyle/>
          <a:p>
            <a:pPr marL="0" marR="0" lvl="0" indent="0" algn="l" defTabSz="914400" rtl="0" eaLnBrk="1" fontAlgn="auto" latinLnBrk="0" hangingPunct="1">
              <a:lnSpc>
                <a:spcPts val="3304"/>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1"/>
                <a:ea typeface="+mn-ea"/>
                <a:cs typeface="+mn-cs"/>
              </a:rPr>
              <a:t>Transforming how accounting is learned</a:t>
            </a:r>
          </a:p>
        </p:txBody>
      </p:sp>
      <p:sp>
        <p:nvSpPr>
          <p:cNvPr id="6" name="TextBox 5">
            <a:extLst>
              <a:ext uri="{FF2B5EF4-FFF2-40B4-BE49-F238E27FC236}">
                <a16:creationId xmlns:a16="http://schemas.microsoft.com/office/drawing/2014/main" id="{C11ADBB7-C117-E15F-BF62-2AF59A5AEDDC}"/>
              </a:ext>
            </a:extLst>
          </p:cNvPr>
          <p:cNvSpPr txBox="1"/>
          <p:nvPr/>
        </p:nvSpPr>
        <p:spPr>
          <a:xfrm>
            <a:off x="1056409" y="8320758"/>
            <a:ext cx="9109103" cy="423193"/>
          </a:xfrm>
          <a:prstGeom prst="rect">
            <a:avLst/>
          </a:prstGeom>
        </p:spPr>
        <p:txBody>
          <a:bodyPr lIns="0" tIns="0" rIns="0" bIns="0" rtlCol="0" anchor="t">
            <a:spAutoFit/>
          </a:bodyPr>
          <a:lstStyle/>
          <a:p>
            <a:pPr marL="0" marR="0" lvl="0" indent="0" algn="l" defTabSz="914400" rtl="0" eaLnBrk="1" fontAlgn="auto" latinLnBrk="0" hangingPunct="1">
              <a:lnSpc>
                <a:spcPts val="3304"/>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1"/>
                <a:ea typeface="+mn-ea"/>
                <a:cs typeface="+mn-cs"/>
              </a:rPr>
              <a:t>Susan Smith, UCL</a:t>
            </a:r>
          </a:p>
        </p:txBody>
      </p:sp>
    </p:spTree>
    <p:extLst>
      <p:ext uri="{BB962C8B-B14F-4D97-AF65-F5344CB8AC3E}">
        <p14:creationId xmlns:p14="http://schemas.microsoft.com/office/powerpoint/2010/main" val="384388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031303"/>
            <a:ext cx="6813638" cy="1392705"/>
            <a:chOff x="0" y="-19049"/>
            <a:chExt cx="9084851" cy="1856940"/>
          </a:xfrm>
        </p:grpSpPr>
        <p:sp>
          <p:nvSpPr>
            <p:cNvPr id="3" name="TextBox 3"/>
            <p:cNvSpPr txBox="1"/>
            <p:nvPr/>
          </p:nvSpPr>
          <p:spPr>
            <a:xfrm>
              <a:off x="0" y="1222338"/>
              <a:ext cx="9084851" cy="615553"/>
            </a:xfrm>
            <a:prstGeom prst="rect">
              <a:avLst/>
            </a:prstGeom>
          </p:spPr>
          <p:txBody>
            <a:bodyPr lIns="0" tIns="0" rIns="0" bIns="0" rtlCol="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15246"/>
                </a:solidFill>
                <a:effectLst/>
                <a:uLnTx/>
                <a:uFillTx/>
                <a:latin typeface="Arial 2"/>
                <a:ea typeface="+mn-ea"/>
                <a:cs typeface="+mn-cs"/>
              </a:endParaRPr>
            </a:p>
          </p:txBody>
        </p:sp>
        <p:sp>
          <p:nvSpPr>
            <p:cNvPr id="4" name="TextBox 4"/>
            <p:cNvSpPr txBox="1"/>
            <p:nvPr/>
          </p:nvSpPr>
          <p:spPr>
            <a:xfrm>
              <a:off x="0" y="-19049"/>
              <a:ext cx="9084851" cy="851431"/>
            </a:xfrm>
            <a:prstGeom prst="rect">
              <a:avLst/>
            </a:prstGeom>
          </p:spPr>
          <p:txBody>
            <a:bodyPr lIns="0" tIns="0" rIns="0" bIns="0" rtlCol="0" anchor="t">
              <a:spAutoFit/>
            </a:bodyPr>
            <a:lstStyle/>
            <a:p>
              <a:pPr marL="0" marR="0" lvl="0" indent="0" algn="l" defTabSz="914400" rtl="0" eaLnBrk="1" fontAlgn="auto" latinLnBrk="0" hangingPunct="1">
                <a:lnSpc>
                  <a:spcPts val="4560"/>
                </a:lnSpc>
                <a:spcBef>
                  <a:spcPts val="0"/>
                </a:spcBef>
                <a:spcAft>
                  <a:spcPts val="0"/>
                </a:spcAft>
                <a:buClrTx/>
                <a:buSzTx/>
                <a:buFontTx/>
                <a:buNone/>
                <a:tabLst/>
                <a:defRPr/>
              </a:pPr>
              <a:r>
                <a:rPr kumimoji="0" lang="en-US" sz="6720" b="0" i="0" u="none" strike="noStrike" kern="1200" cap="none" spc="0" normalizeH="0" baseline="0" noProof="0" dirty="0">
                  <a:ln>
                    <a:noFill/>
                  </a:ln>
                  <a:solidFill>
                    <a:srgbClr val="015246"/>
                  </a:solidFill>
                  <a:effectLst/>
                  <a:uLnTx/>
                  <a:uFillTx/>
                  <a:latin typeface="Arial 1 Bold"/>
                  <a:ea typeface="+mn-ea"/>
                  <a:cs typeface="+mn-cs"/>
                </a:rPr>
                <a:t>Funding</a:t>
              </a:r>
            </a:p>
          </p:txBody>
        </p:sp>
      </p:grpSp>
      <p:sp>
        <p:nvSpPr>
          <p:cNvPr id="5" name="AutoShape 5"/>
          <p:cNvSpPr/>
          <p:nvPr/>
        </p:nvSpPr>
        <p:spPr>
          <a:xfrm>
            <a:off x="9144000" y="340570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descr="A blue and white logo&#10;&#10;Description automatically generated">
            <a:extLst>
              <a:ext uri="{FF2B5EF4-FFF2-40B4-BE49-F238E27FC236}">
                <a16:creationId xmlns:a16="http://schemas.microsoft.com/office/drawing/2014/main" id="{0A15A640-B1E1-817D-3BF8-641B911E2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686300"/>
            <a:ext cx="15087600" cy="3157430"/>
          </a:xfrm>
          <a:prstGeom prst="rect">
            <a:avLst/>
          </a:prstGeom>
        </p:spPr>
      </p:pic>
    </p:spTree>
    <p:extLst>
      <p:ext uri="{BB962C8B-B14F-4D97-AF65-F5344CB8AC3E}">
        <p14:creationId xmlns:p14="http://schemas.microsoft.com/office/powerpoint/2010/main" val="17829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08613" y="876300"/>
            <a:ext cx="9568716" cy="4183325"/>
          </a:xfrm>
          <a:prstGeom prst="rect">
            <a:avLst/>
          </a:prstGeom>
        </p:spPr>
        <p:txBody>
          <a:bodyPr lIns="0" tIns="0" rIns="0" bIns="0" rtlCol="0" anchor="t">
            <a:spAutoFit/>
          </a:bodyPr>
          <a:lstStyle/>
          <a:p>
            <a:pPr marL="0" marR="0" lvl="0" indent="0" algn="ctr" defTabSz="914400" rtl="0" eaLnBrk="1" fontAlgn="auto" latinLnBrk="0" hangingPunct="1">
              <a:lnSpc>
                <a:spcPts val="112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15246"/>
                </a:solidFill>
                <a:effectLst/>
                <a:uLnTx/>
                <a:uFillTx/>
                <a:latin typeface="Arial 1 Bold"/>
                <a:ea typeface="+mn-ea"/>
                <a:cs typeface="+mn-cs"/>
              </a:rPr>
              <a:t>Perceptions</a:t>
            </a:r>
          </a:p>
          <a:p>
            <a:pPr marL="0" marR="0" lvl="0" indent="0" algn="ctr" defTabSz="914400" rtl="0" eaLnBrk="1" fontAlgn="auto" latinLnBrk="0" hangingPunct="1">
              <a:lnSpc>
                <a:spcPts val="112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15246"/>
                </a:solidFill>
                <a:effectLst/>
                <a:uLnTx/>
                <a:uFillTx/>
                <a:latin typeface="Arial 1 Bold"/>
                <a:ea typeface="+mn-ea"/>
                <a:cs typeface="+mn-cs"/>
              </a:rPr>
              <a:t>V</a:t>
            </a:r>
          </a:p>
          <a:p>
            <a:pPr marL="0" marR="0" lvl="0" indent="0" algn="ctr" defTabSz="914400" rtl="0" eaLnBrk="1" fontAlgn="auto" latinLnBrk="0" hangingPunct="1">
              <a:lnSpc>
                <a:spcPts val="112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15246"/>
                </a:solidFill>
                <a:effectLst/>
                <a:uLnTx/>
                <a:uFillTx/>
                <a:latin typeface="Arial 1 Bold"/>
                <a:ea typeface="+mn-ea"/>
                <a:cs typeface="+mn-cs"/>
              </a:rPr>
              <a:t>Reality</a:t>
            </a:r>
          </a:p>
        </p:txBody>
      </p:sp>
      <p:sp>
        <p:nvSpPr>
          <p:cNvPr id="4" name="AutoShape 4"/>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AutoShape 5"/>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EFB4C847-B420-4BCC-B701-A82E9C380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485900"/>
            <a:ext cx="10516064" cy="7501460"/>
          </a:xfrm>
          <a:prstGeom prst="rect">
            <a:avLst/>
          </a:prstGeom>
        </p:spPr>
      </p:pic>
      <p:sp>
        <p:nvSpPr>
          <p:cNvPr id="7" name="Footer Placeholder 1">
            <a:extLst>
              <a:ext uri="{FF2B5EF4-FFF2-40B4-BE49-F238E27FC236}">
                <a16:creationId xmlns:a16="http://schemas.microsoft.com/office/drawing/2014/main" id="{1ED40C44-16C4-4BB5-902D-E275A3D4D209}"/>
              </a:ext>
            </a:extLst>
          </p:cNvPr>
          <p:cNvSpPr>
            <a:spLocks noGrp="1"/>
          </p:cNvSpPr>
          <p:nvPr>
            <p:ph type="ftr" sz="quarter" idx="11"/>
          </p:nvPr>
        </p:nvSpPr>
        <p:spPr>
          <a:xfrm>
            <a:off x="0" y="9507993"/>
            <a:ext cx="7751491" cy="51207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www.aaahq.org/pathways-commission</a:t>
            </a:r>
          </a:p>
        </p:txBody>
      </p:sp>
    </p:spTree>
    <p:extLst>
      <p:ext uri="{BB962C8B-B14F-4D97-AF65-F5344CB8AC3E}">
        <p14:creationId xmlns:p14="http://schemas.microsoft.com/office/powerpoint/2010/main" val="231868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 y="734018"/>
            <a:ext cx="8687165" cy="1100173"/>
          </a:xfrm>
          <a:prstGeom prst="rect">
            <a:avLst/>
          </a:prstGeom>
        </p:spPr>
        <p:txBody>
          <a:bodyPr wrap="square"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Student voice</a:t>
            </a:r>
          </a:p>
        </p:txBody>
      </p:sp>
      <p:sp>
        <p:nvSpPr>
          <p:cNvPr id="3" name="TextBox 3"/>
          <p:cNvSpPr txBox="1"/>
          <p:nvPr/>
        </p:nvSpPr>
        <p:spPr>
          <a:xfrm>
            <a:off x="1143000" y="2621781"/>
            <a:ext cx="7163165" cy="246990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15246"/>
                </a:solidFill>
                <a:effectLst/>
                <a:uLnTx/>
                <a:uFillTx/>
                <a:latin typeface="Arial 1"/>
                <a:ea typeface="+mn-ea"/>
                <a:cs typeface="+mn-cs"/>
              </a:rPr>
              <a:t>What is the most pressing problem accountants today should be addressing?</a:t>
            </a: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sp>
        <p:nvSpPr>
          <p:cNvPr id="5" name="AutoShape 5"/>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3"/>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Content Placeholder 9" descr="A close-up of words&#10;&#10;Description automatically generated">
            <a:extLst>
              <a:ext uri="{FF2B5EF4-FFF2-40B4-BE49-F238E27FC236}">
                <a16:creationId xmlns:a16="http://schemas.microsoft.com/office/drawing/2014/main" id="{9FE8B287-51C0-4430-B51E-6E7C0B980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252" y="1351209"/>
            <a:ext cx="10432672" cy="6459291"/>
          </a:xfrm>
          <a:prstGeom prst="rect">
            <a:avLst/>
          </a:prstGeom>
        </p:spPr>
      </p:pic>
    </p:spTree>
    <p:extLst>
      <p:ext uri="{BB962C8B-B14F-4D97-AF65-F5344CB8AC3E}">
        <p14:creationId xmlns:p14="http://schemas.microsoft.com/office/powerpoint/2010/main" val="43686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3924646" y="3892201"/>
            <a:ext cx="10554393" cy="2769989"/>
          </a:xfrm>
          <a:prstGeom prst="rect">
            <a:avLst/>
          </a:prstGeom>
        </p:spPr>
        <p:txBody>
          <a:bodyPr lIns="0" tIns="0" rIns="0" bIns="0" rtlCol="0" anchor="t">
            <a:spAutoFit/>
          </a:bodyPr>
          <a:lstStyle/>
          <a:p>
            <a:pPr marL="0" marR="0" lvl="0" indent="0" algn="ctr"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015246">
                    <a:alpha val="4706"/>
                  </a:srgbClr>
                </a:solidFill>
                <a:effectLst/>
                <a:uLnTx/>
                <a:uFillTx/>
                <a:latin typeface="Arial 1 Bold"/>
                <a:ea typeface="+mn-ea"/>
                <a:cs typeface="+mn-cs"/>
              </a:rPr>
              <a:t>How are we doing this?</a:t>
            </a:r>
          </a:p>
        </p:txBody>
      </p:sp>
      <p:sp>
        <p:nvSpPr>
          <p:cNvPr id="4" name="TextBox 4"/>
          <p:cNvSpPr txBox="1"/>
          <p:nvPr/>
        </p:nvSpPr>
        <p:spPr>
          <a:xfrm>
            <a:off x="6934200" y="4136632"/>
            <a:ext cx="10325100" cy="2308324"/>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15246"/>
                </a:solidFill>
                <a:effectLst/>
                <a:uLnTx/>
                <a:uFillTx/>
                <a:latin typeface="Arial 1 Bold"/>
                <a:ea typeface="+mn-ea"/>
                <a:cs typeface="+mn-cs"/>
              </a:rPr>
              <a:t>How are we doing this?</a:t>
            </a:r>
          </a:p>
        </p:txBody>
      </p:sp>
      <p:sp>
        <p:nvSpPr>
          <p:cNvPr id="6" name="AutoShape 6"/>
          <p:cNvSpPr/>
          <p:nvPr/>
        </p:nvSpPr>
        <p:spPr>
          <a:xfrm>
            <a:off x="-2304992" y="5237588"/>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95B5157D-9791-F7C2-D144-AA8531B2E294}"/>
              </a:ext>
            </a:extLst>
          </p:cNvPr>
          <p:cNvSpPr/>
          <p:nvPr/>
        </p:nvSpPr>
        <p:spPr>
          <a:xfrm>
            <a:off x="11887200" y="8088174"/>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831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0" y="675279"/>
            <a:ext cx="9614157" cy="2305631"/>
          </a:xfrm>
          <a:prstGeom prst="rect">
            <a:avLst/>
          </a:prstGeom>
        </p:spPr>
        <p:txBody>
          <a:bodyPr wrap="square"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Principles of Accounting</a:t>
            </a:r>
          </a:p>
        </p:txBody>
      </p:sp>
      <p:sp>
        <p:nvSpPr>
          <p:cNvPr id="4" name="AutoShape 4"/>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AutoShape 5"/>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Freeform 6">
            <a:extLst>
              <a:ext uri="{FF2B5EF4-FFF2-40B4-BE49-F238E27FC236}">
                <a16:creationId xmlns:a16="http://schemas.microsoft.com/office/drawing/2014/main" id="{AF0A2860-5118-D330-6B75-7BA9451864CC}"/>
              </a:ext>
            </a:extLst>
          </p:cNvPr>
          <p:cNvSpPr/>
          <p:nvPr/>
        </p:nvSpPr>
        <p:spPr>
          <a:xfrm>
            <a:off x="11963400" y="8081247"/>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8921BA0-878B-B1CD-D31C-364BA86A0974}"/>
              </a:ext>
            </a:extLst>
          </p:cNvPr>
          <p:cNvPicPr>
            <a:picLocks noChangeAspect="1"/>
          </p:cNvPicPr>
          <p:nvPr/>
        </p:nvPicPr>
        <p:blipFill>
          <a:blip r:embed="rId3"/>
          <a:stretch>
            <a:fillRect/>
          </a:stretch>
        </p:blipFill>
        <p:spPr>
          <a:xfrm>
            <a:off x="3352800" y="3543300"/>
            <a:ext cx="10821910" cy="4096322"/>
          </a:xfrm>
          <a:prstGeom prst="rect">
            <a:avLst/>
          </a:prstGeom>
        </p:spPr>
      </p:pic>
    </p:spTree>
    <p:extLst>
      <p:ext uri="{BB962C8B-B14F-4D97-AF65-F5344CB8AC3E}">
        <p14:creationId xmlns:p14="http://schemas.microsoft.com/office/powerpoint/2010/main" val="27855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660818"/>
            <a:ext cx="9842757" cy="1100173"/>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Why is it different?</a:t>
            </a:r>
          </a:p>
        </p:txBody>
      </p:sp>
      <p:sp>
        <p:nvSpPr>
          <p:cNvPr id="3" name="TextBox 3"/>
          <p:cNvSpPr txBox="1"/>
          <p:nvPr/>
        </p:nvSpPr>
        <p:spPr>
          <a:xfrm>
            <a:off x="1143000" y="2400300"/>
            <a:ext cx="8088928" cy="6581289"/>
          </a:xfrm>
          <a:prstGeom prst="rect">
            <a:avLst/>
          </a:prstGeom>
        </p:spPr>
        <p:txBody>
          <a:bodyPr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15246"/>
                </a:solidFill>
                <a:effectLst/>
                <a:uLnTx/>
                <a:uFillTx/>
                <a:latin typeface="Arial 1"/>
                <a:ea typeface="+mn-ea"/>
                <a:cs typeface="+mn-cs"/>
              </a:rPr>
              <a:t>We start from asking what accounting is, exploring its roots and outlining the contemporary definition of accounting that frames the textbook, aiming to intellectually develop students through the consideration of different perspectives.</a:t>
            </a:r>
            <a:endParaRPr kumimoji="0" lang="en-GB" sz="3200" b="0" i="0" u="none" strike="noStrike" kern="1200" cap="none" spc="0" normalizeH="0" baseline="0" noProof="0" dirty="0">
              <a:ln>
                <a:noFill/>
              </a:ln>
              <a:solidFill>
                <a:srgbClr val="015246"/>
              </a:solidFill>
              <a:effectLst/>
              <a:uLnTx/>
              <a:uFillTx/>
              <a:latin typeface="Arial 1"/>
              <a:ea typeface="+mn-ea"/>
              <a:cs typeface="+mn-cs"/>
            </a:endParaRPr>
          </a:p>
          <a:p>
            <a:pPr marL="408419" marR="0" lvl="1" indent="-204209" algn="l" defTabSz="914400" rtl="0" eaLnBrk="1" fontAlgn="auto" latinLnBrk="0" hangingPunct="1">
              <a:lnSpc>
                <a:spcPts val="2648"/>
              </a:lnSpc>
              <a:spcBef>
                <a:spcPts val="0"/>
              </a:spcBef>
              <a:spcAft>
                <a:spcPts val="0"/>
              </a:spcAft>
              <a:buClrTx/>
              <a:buSzTx/>
              <a:buFont typeface="Arial"/>
              <a:buChar char="•"/>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ts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a:p>
            <a:pPr marL="0" marR="0" lvl="0" indent="0" algn="l" defTabSz="914400" rtl="0" eaLnBrk="1" fontAlgn="auto" latinLnBrk="0" hangingPunct="1">
              <a:lnSpc>
                <a:spcPts val="2088"/>
              </a:lnSpc>
              <a:spcBef>
                <a:spcPct val="0"/>
              </a:spcBef>
              <a:spcAft>
                <a:spcPts val="0"/>
              </a:spcAft>
              <a:buClrTx/>
              <a:buSzTx/>
              <a:buFontTx/>
              <a:buNone/>
              <a:tabLst/>
              <a:defRPr/>
            </a:pPr>
            <a:endParaRPr kumimoji="0" lang="en-US" sz="1891" b="0" i="0" u="none" strike="noStrike" kern="1200" cap="none" spc="0" normalizeH="0" baseline="0" noProof="0" dirty="0">
              <a:ln>
                <a:noFill/>
              </a:ln>
              <a:solidFill>
                <a:srgbClr val="015246"/>
              </a:solidFill>
              <a:effectLst/>
              <a:uLnTx/>
              <a:uFillTx/>
              <a:latin typeface="Arial 1"/>
              <a:ea typeface="+mn-ea"/>
              <a:cs typeface="+mn-cs"/>
            </a:endParaRPr>
          </a:p>
        </p:txBody>
      </p:sp>
      <p:sp>
        <p:nvSpPr>
          <p:cNvPr id="5" name="AutoShape 5"/>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E3C845D0-30EE-4AB0-AD9D-C986BD8FE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395" y="3390900"/>
            <a:ext cx="7583109" cy="2779792"/>
          </a:xfrm>
          <a:prstGeom prst="rect">
            <a:avLst/>
          </a:prstGeom>
        </p:spPr>
      </p:pic>
    </p:spTree>
    <p:extLst>
      <p:ext uri="{BB962C8B-B14F-4D97-AF65-F5344CB8AC3E}">
        <p14:creationId xmlns:p14="http://schemas.microsoft.com/office/powerpoint/2010/main" val="147926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660818"/>
            <a:ext cx="9842757" cy="1100173"/>
          </a:xfrm>
          <a:prstGeom prst="rect">
            <a:avLst/>
          </a:prstGeom>
        </p:spPr>
        <p:txBody>
          <a:bodyPr lIns="0" tIns="0" rIns="0" bIns="0" rtlCol="0" anchor="t">
            <a:spAutoFit/>
          </a:bodyPr>
          <a:lstStyle/>
          <a:p>
            <a:pPr marL="0" marR="0" lvl="0" indent="0" algn="l" defTabSz="914400" rtl="0" eaLnBrk="1" fontAlgn="auto" latinLnBrk="0" hangingPunct="1">
              <a:lnSpc>
                <a:spcPts val="9404"/>
              </a:lnSpc>
              <a:spcBef>
                <a:spcPts val="0"/>
              </a:spcBef>
              <a:spcAft>
                <a:spcPts val="0"/>
              </a:spcAft>
              <a:buClrTx/>
              <a:buSzTx/>
              <a:buFontTx/>
              <a:buNone/>
              <a:tabLst/>
              <a:defRPr/>
            </a:pPr>
            <a:r>
              <a:rPr kumimoji="0" lang="en-US" sz="6717" b="0" i="0" u="none" strike="noStrike" kern="1200" cap="none" spc="0" normalizeH="0" baseline="0" noProof="0" dirty="0">
                <a:ln>
                  <a:noFill/>
                </a:ln>
                <a:solidFill>
                  <a:srgbClr val="015246"/>
                </a:solidFill>
                <a:effectLst/>
                <a:uLnTx/>
                <a:uFillTx/>
                <a:latin typeface="Arial 1 Bold"/>
                <a:ea typeface="+mn-ea"/>
                <a:cs typeface="+mn-cs"/>
              </a:rPr>
              <a:t>Why is it different?</a:t>
            </a:r>
          </a:p>
        </p:txBody>
      </p:sp>
      <p:sp>
        <p:nvSpPr>
          <p:cNvPr id="5" name="AutoShape 5"/>
          <p:cNvSpPr/>
          <p:nvPr/>
        </p:nvSpPr>
        <p:spPr>
          <a:xfrm>
            <a:off x="9144000" y="1028700"/>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utoShape 6"/>
          <p:cNvSpPr/>
          <p:nvPr/>
        </p:nvSpPr>
        <p:spPr>
          <a:xfrm>
            <a:off x="-341901" y="9238496"/>
            <a:ext cx="9485901" cy="39608"/>
          </a:xfrm>
          <a:prstGeom prst="rect">
            <a:avLst/>
          </a:prstGeom>
          <a:solidFill>
            <a:srgbClr val="0152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reeform 6">
            <a:extLst>
              <a:ext uri="{FF2B5EF4-FFF2-40B4-BE49-F238E27FC236}">
                <a16:creationId xmlns:a16="http://schemas.microsoft.com/office/drawing/2014/main" id="{ED4DA3AB-B70E-E234-683C-21C67B767997}"/>
              </a:ext>
            </a:extLst>
          </p:cNvPr>
          <p:cNvSpPr/>
          <p:nvPr/>
        </p:nvSpPr>
        <p:spPr>
          <a:xfrm>
            <a:off x="11836206" y="8160619"/>
            <a:ext cx="6183145" cy="2195362"/>
          </a:xfrm>
          <a:custGeom>
            <a:avLst/>
            <a:gdLst/>
            <a:ahLst/>
            <a:cxnLst/>
            <a:rect l="l" t="t" r="r" b="b"/>
            <a:pathLst>
              <a:path w="6183145" h="2195362">
                <a:moveTo>
                  <a:pt x="0" y="0"/>
                </a:moveTo>
                <a:lnTo>
                  <a:pt x="6183144" y="0"/>
                </a:lnTo>
                <a:lnTo>
                  <a:pt x="6183144" y="2195362"/>
                </a:lnTo>
                <a:lnTo>
                  <a:pt x="0" y="2195362"/>
                </a:lnTo>
                <a:lnTo>
                  <a:pt x="0" y="0"/>
                </a:lnTo>
                <a:close/>
              </a:path>
            </a:pathLst>
          </a:custGeom>
          <a:blipFill>
            <a:blip r:embed="rId2"/>
            <a:stretch>
              <a:fillRect t="-90822" b="-908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6E7F9551-036E-4BE3-A462-CF83073C7D7A}"/>
              </a:ext>
            </a:extLst>
          </p:cNvPr>
          <p:cNvGraphicFramePr>
            <a:graphicFrameLocks noGrp="1"/>
          </p:cNvGraphicFramePr>
          <p:nvPr/>
        </p:nvGraphicFramePr>
        <p:xfrm>
          <a:off x="762000" y="1833422"/>
          <a:ext cx="16992600" cy="8279292"/>
        </p:xfrm>
        <a:graphic>
          <a:graphicData uri="http://schemas.openxmlformats.org/drawingml/2006/table">
            <a:tbl>
              <a:tblPr firstRow="1" firstCol="1">
                <a:tableStyleId>{5C22544A-7EE6-4342-B048-85BDC9FD1C3A}</a:tableStyleId>
              </a:tblPr>
              <a:tblGrid>
                <a:gridCol w="2667000">
                  <a:extLst>
                    <a:ext uri="{9D8B030D-6E8A-4147-A177-3AD203B41FA5}">
                      <a16:colId xmlns:a16="http://schemas.microsoft.com/office/drawing/2014/main" val="1274819479"/>
                    </a:ext>
                  </a:extLst>
                </a:gridCol>
                <a:gridCol w="7162800">
                  <a:extLst>
                    <a:ext uri="{9D8B030D-6E8A-4147-A177-3AD203B41FA5}">
                      <a16:colId xmlns:a16="http://schemas.microsoft.com/office/drawing/2014/main" val="2398838298"/>
                    </a:ext>
                  </a:extLst>
                </a:gridCol>
                <a:gridCol w="7162800">
                  <a:extLst>
                    <a:ext uri="{9D8B030D-6E8A-4147-A177-3AD203B41FA5}">
                      <a16:colId xmlns:a16="http://schemas.microsoft.com/office/drawing/2014/main" val="1867660848"/>
                    </a:ext>
                  </a:extLst>
                </a:gridCol>
              </a:tblGrid>
              <a:tr h="839890">
                <a:tc>
                  <a:txBody>
                    <a:bodyPr/>
                    <a:lstStyle/>
                    <a:p>
                      <a:pPr>
                        <a:lnSpc>
                          <a:spcPct val="116000"/>
                        </a:lnSpc>
                        <a:spcAft>
                          <a:spcPts val="0"/>
                        </a:spcAft>
                      </a:pPr>
                      <a:r>
                        <a:rPr lang="en-US" sz="2800" dirty="0">
                          <a:effectLst/>
                        </a:rPr>
                        <a:t>Topic</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Usual perspective taught in introductory accounting</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Accounting Streams’ new perspective</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1033118900"/>
                  </a:ext>
                </a:extLst>
              </a:tr>
              <a:tr h="1274124">
                <a:tc>
                  <a:txBody>
                    <a:bodyPr/>
                    <a:lstStyle/>
                    <a:p>
                      <a:pPr>
                        <a:lnSpc>
                          <a:spcPct val="116000"/>
                        </a:lnSpc>
                        <a:spcAft>
                          <a:spcPts val="0"/>
                        </a:spcAft>
                      </a:pPr>
                      <a:r>
                        <a:rPr lang="en-US" sz="2800" dirty="0">
                          <a:effectLst/>
                        </a:rPr>
                        <a:t>History</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Largely ignored</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The textbook starts with outlining the historic development of accounting</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3162127175"/>
                  </a:ext>
                </a:extLst>
              </a:tr>
              <a:tr h="1274124">
                <a:tc>
                  <a:txBody>
                    <a:bodyPr/>
                    <a:lstStyle/>
                    <a:p>
                      <a:pPr>
                        <a:lnSpc>
                          <a:spcPct val="116000"/>
                        </a:lnSpc>
                        <a:spcAft>
                          <a:spcPts val="0"/>
                        </a:spcAft>
                      </a:pPr>
                      <a:r>
                        <a:rPr lang="en-US" sz="2800">
                          <a:effectLst/>
                        </a:rPr>
                        <a:t>Purpose</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Capital markets perspective</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The purpose of accounting is informed by its historic development and a new, holistic definition.</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2224579974"/>
                  </a:ext>
                </a:extLst>
              </a:tr>
              <a:tr h="1708358">
                <a:tc>
                  <a:txBody>
                    <a:bodyPr/>
                    <a:lstStyle/>
                    <a:p>
                      <a:pPr>
                        <a:lnSpc>
                          <a:spcPct val="116000"/>
                        </a:lnSpc>
                        <a:spcAft>
                          <a:spcPts val="0"/>
                        </a:spcAft>
                      </a:pPr>
                      <a:r>
                        <a:rPr lang="en-US" sz="2800">
                          <a:effectLst/>
                        </a:rPr>
                        <a:t>Organisations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Focus on the multinational corporation with limited coverage of sole traders and partnerships. Public sector, and not for profit, are generally neglected or mentioned in passing.</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Consideration of a range of </a:t>
                      </a:r>
                      <a:r>
                        <a:rPr lang="en-US" sz="2800" dirty="0" err="1">
                          <a:effectLst/>
                        </a:rPr>
                        <a:t>organisations</a:t>
                      </a:r>
                      <a:r>
                        <a:rPr lang="en-US" sz="2800" dirty="0">
                          <a:effectLst/>
                        </a:rPr>
                        <a:t>, both private and public sector as well as not-for-profits.</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1289736290"/>
                  </a:ext>
                </a:extLst>
              </a:tr>
              <a:tr h="2142591">
                <a:tc>
                  <a:txBody>
                    <a:bodyPr/>
                    <a:lstStyle/>
                    <a:p>
                      <a:pPr>
                        <a:lnSpc>
                          <a:spcPct val="116000"/>
                        </a:lnSpc>
                        <a:spcAft>
                          <a:spcPts val="0"/>
                        </a:spcAft>
                      </a:pPr>
                      <a:r>
                        <a:rPr lang="en-US" sz="2800">
                          <a:effectLst/>
                        </a:rPr>
                        <a:t>Interested parties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a:effectLst/>
                        </a:rPr>
                        <a:t>Investors</a:t>
                      </a:r>
                      <a:endParaRPr lang="en-GB" sz="2800">
                        <a:effectLst/>
                        <a:latin typeface="Aptos"/>
                        <a:ea typeface="PMingLiU" panose="02020500000000000000" pitchFamily="18" charset="-120"/>
                        <a:cs typeface="Times New Roman" panose="02020603050405020304" pitchFamily="18" charset="0"/>
                      </a:endParaRPr>
                    </a:p>
                  </a:txBody>
                  <a:tcPr marL="39058" marR="39058" marT="0" marB="0"/>
                </a:tc>
                <a:tc>
                  <a:txBody>
                    <a:bodyPr/>
                    <a:lstStyle/>
                    <a:p>
                      <a:pPr>
                        <a:lnSpc>
                          <a:spcPct val="116000"/>
                        </a:lnSpc>
                        <a:spcAft>
                          <a:spcPts val="0"/>
                        </a:spcAft>
                      </a:pPr>
                      <a:r>
                        <a:rPr lang="en-US" sz="2800" dirty="0">
                          <a:effectLst/>
                        </a:rPr>
                        <a:t>A broad range of interested parties and their different perspectives are considered along with how financial information is tailored to different users.</a:t>
                      </a:r>
                      <a:endParaRPr lang="en-GB" sz="2800" dirty="0">
                        <a:effectLst/>
                        <a:latin typeface="Aptos"/>
                        <a:ea typeface="PMingLiU" panose="02020500000000000000" pitchFamily="18" charset="-120"/>
                        <a:cs typeface="Times New Roman" panose="02020603050405020304" pitchFamily="18" charset="0"/>
                      </a:endParaRPr>
                    </a:p>
                  </a:txBody>
                  <a:tcPr marL="39058" marR="39058" marT="0" marB="0"/>
                </a:tc>
                <a:extLst>
                  <a:ext uri="{0D108BD9-81ED-4DB2-BD59-A6C34878D82A}">
                    <a16:rowId xmlns:a16="http://schemas.microsoft.com/office/drawing/2014/main" val="3663356638"/>
                  </a:ext>
                </a:extLst>
              </a:tr>
            </a:tbl>
          </a:graphicData>
        </a:graphic>
      </p:graphicFrame>
    </p:spTree>
    <p:extLst>
      <p:ext uri="{BB962C8B-B14F-4D97-AF65-F5344CB8AC3E}">
        <p14:creationId xmlns:p14="http://schemas.microsoft.com/office/powerpoint/2010/main" val="188304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541</Words>
  <Application>Microsoft Office PowerPoint</Application>
  <PresentationFormat>Custom</PresentationFormat>
  <Paragraphs>104</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 1 Bold</vt:lpstr>
      <vt:lpstr>Aptos</vt:lpstr>
      <vt:lpstr>Arial 2</vt:lpstr>
      <vt:lpstr>Arial Bold</vt:lpstr>
      <vt:lpstr>Arial</vt:lpstr>
      <vt:lpstr>Calibri</vt:lpstr>
      <vt:lpstr>Arial 1</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IAFA-IAASA Conference Master Slides</dc:title>
  <dc:creator>Eileen Townsend</dc:creator>
  <cp:lastModifiedBy>Hilda Breslin</cp:lastModifiedBy>
  <cp:revision>13</cp:revision>
  <dcterms:created xsi:type="dcterms:W3CDTF">2006-08-16T00:00:00Z</dcterms:created>
  <dcterms:modified xsi:type="dcterms:W3CDTF">2024-11-06T16:34:26Z</dcterms:modified>
  <dc:identifier>DAGT1_3NN5I</dc:identifier>
</cp:coreProperties>
</file>