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5" r:id="rId2"/>
    <p:sldId id="356" r:id="rId3"/>
    <p:sldId id="358" r:id="rId4"/>
    <p:sldId id="366" r:id="rId5"/>
    <p:sldId id="367" r:id="rId6"/>
    <p:sldId id="368" r:id="rId7"/>
    <p:sldId id="373" r:id="rId8"/>
    <p:sldId id="371" r:id="rId9"/>
    <p:sldId id="374" r:id="rId10"/>
    <p:sldId id="375" r:id="rId11"/>
    <p:sldId id="3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E96740-A91C-4C44-B48A-5409B95394B5}"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IE"/>
        </a:p>
      </dgm:t>
    </dgm:pt>
    <dgm:pt modelId="{509C4E39-7E90-4660-8244-FFD78717E526}">
      <dgm:prSet custT="1"/>
      <dgm:spPr/>
      <dgm:t>
        <a:bodyPr/>
        <a:lstStyle/>
        <a:p>
          <a:r>
            <a:rPr lang="en-IE" sz="2800" b="0" i="0" u="none" strike="noStrike" cap="none" spc="-150" baseline="0" dirty="0">
              <a:ln>
                <a:noFill/>
              </a:ln>
              <a:solidFill>
                <a:srgbClr val="005A52"/>
              </a:solidFill>
              <a:uFillTx/>
              <a:latin typeface="Arial" panose="020B0604020202020204"/>
              <a:ea typeface="Calibri Light" charset="0"/>
              <a:cs typeface="Calibri Light" charset="0"/>
              <a:sym typeface="Open Sans"/>
            </a:rPr>
            <a:t>PIEs &gt; 500</a:t>
          </a:r>
        </a:p>
        <a:p>
          <a:r>
            <a:rPr lang="en-IE" sz="2800" b="0" i="0" u="none" strike="noStrike" cap="none" spc="-150" baseline="0" dirty="0">
              <a:ln>
                <a:noFill/>
              </a:ln>
              <a:solidFill>
                <a:srgbClr val="005A52"/>
              </a:solidFill>
              <a:uFillTx/>
              <a:latin typeface="Arial" panose="020B0604020202020204"/>
              <a:ea typeface="Calibri Light" charset="0"/>
              <a:cs typeface="Calibri Light" charset="0"/>
              <a:sym typeface="Open Sans"/>
            </a:rPr>
            <a:t>FY 2024</a:t>
          </a:r>
        </a:p>
      </dgm:t>
    </dgm:pt>
    <dgm:pt modelId="{31435A0A-453D-4B25-A219-A8AA07507EB5}" type="parTrans" cxnId="{079440D8-8BC6-4D7B-9728-4C059D38F25B}">
      <dgm:prSet/>
      <dgm:spPr/>
      <dgm:t>
        <a:bodyPr/>
        <a:lstStyle/>
        <a:p>
          <a:endParaRPr lang="en-IE"/>
        </a:p>
      </dgm:t>
    </dgm:pt>
    <dgm:pt modelId="{17001289-B8FA-44A9-88FA-7A6B9067B826}" type="sibTrans" cxnId="{079440D8-8BC6-4D7B-9728-4C059D38F25B}">
      <dgm:prSet/>
      <dgm:spPr/>
      <dgm:t>
        <a:bodyPr/>
        <a:lstStyle/>
        <a:p>
          <a:endParaRPr lang="en-IE"/>
        </a:p>
      </dgm:t>
    </dgm:pt>
    <dgm:pt modelId="{49E5396C-176F-4685-83EA-FEE95EDFF687}">
      <dgm:prSet custT="1"/>
      <dgm:spPr/>
      <dgm:t>
        <a:bodyPr anchor="b"/>
        <a:lstStyle/>
        <a:p>
          <a:r>
            <a:rPr lang="en-IE" sz="2800" b="0" i="0" u="none" strike="noStrike" kern="1200" cap="none" spc="-150" baseline="0" dirty="0">
              <a:ln>
                <a:noFill/>
              </a:ln>
              <a:solidFill>
                <a:srgbClr val="005A52"/>
              </a:solidFill>
              <a:uFillTx/>
              <a:latin typeface="Arial" panose="020B0604020202020204"/>
              <a:ea typeface="Calibri Light" charset="0"/>
              <a:cs typeface="Calibri Light" charset="0"/>
            </a:rPr>
            <a:t>Large</a:t>
          </a:r>
        </a:p>
        <a:p>
          <a:r>
            <a:rPr lang="en-IE" sz="2800" b="0" i="0" u="none" strike="noStrike" kern="1200" cap="none" spc="-150" baseline="0" dirty="0">
              <a:ln>
                <a:noFill/>
              </a:ln>
              <a:solidFill>
                <a:srgbClr val="005A52"/>
              </a:solidFill>
              <a:uFillTx/>
              <a:latin typeface="Arial" panose="020B0604020202020204"/>
              <a:ea typeface="Calibri Light" charset="0"/>
              <a:cs typeface="Calibri Light" charset="0"/>
            </a:rPr>
            <a:t>FY 2025</a:t>
          </a:r>
        </a:p>
      </dgm:t>
    </dgm:pt>
    <dgm:pt modelId="{436F97E5-3948-49CD-9309-45A9C30BD25B}" type="parTrans" cxnId="{BCB67F1B-0A6E-4CED-8A58-6DBADB7B101B}">
      <dgm:prSet/>
      <dgm:spPr/>
      <dgm:t>
        <a:bodyPr/>
        <a:lstStyle/>
        <a:p>
          <a:endParaRPr lang="en-IE"/>
        </a:p>
      </dgm:t>
    </dgm:pt>
    <dgm:pt modelId="{960F427A-D7C9-473D-A60B-212A232E6F26}" type="sibTrans" cxnId="{BCB67F1B-0A6E-4CED-8A58-6DBADB7B101B}">
      <dgm:prSet/>
      <dgm:spPr/>
      <dgm:t>
        <a:bodyPr/>
        <a:lstStyle/>
        <a:p>
          <a:endParaRPr lang="en-IE"/>
        </a:p>
      </dgm:t>
    </dgm:pt>
    <dgm:pt modelId="{E7CEABDE-2095-4199-A8BC-2DF349F8FF8B}">
      <dgm:prSet custT="1"/>
      <dgm:spPr/>
      <dgm:t>
        <a:bodyPr/>
        <a:lstStyle/>
        <a:p>
          <a:pPr marL="0" lvl="0" algn="ctr" defTabSz="1244600">
            <a:lnSpc>
              <a:spcPct val="90000"/>
            </a:lnSpc>
            <a:spcBef>
              <a:spcPct val="0"/>
            </a:spcBef>
            <a:spcAft>
              <a:spcPct val="35000"/>
            </a:spcAft>
            <a:buNone/>
          </a:pPr>
          <a:r>
            <a:rPr lang="en-IE" sz="2800" b="0" i="0" u="none" strike="noStrike" kern="1200" cap="none" spc="-150" baseline="0" dirty="0">
              <a:ln>
                <a:noFill/>
              </a:ln>
              <a:solidFill>
                <a:srgbClr val="005A52"/>
              </a:solidFill>
              <a:uFillTx/>
              <a:latin typeface="Arial" panose="020B0604020202020204"/>
              <a:ea typeface="Calibri Light" charset="0"/>
              <a:cs typeface="Calibri Light" charset="0"/>
            </a:rPr>
            <a:t>Listed SMEs ex. micros</a:t>
          </a:r>
        </a:p>
        <a:p>
          <a:pPr marL="0" lvl="0" algn="ctr" defTabSz="1244600">
            <a:lnSpc>
              <a:spcPct val="90000"/>
            </a:lnSpc>
            <a:spcBef>
              <a:spcPct val="0"/>
            </a:spcBef>
            <a:spcAft>
              <a:spcPct val="35000"/>
            </a:spcAft>
            <a:buNone/>
          </a:pPr>
          <a:r>
            <a:rPr lang="en-IE" sz="2800" b="0" i="0" u="none" strike="noStrike" kern="1200" cap="none" spc="-150" baseline="0" dirty="0">
              <a:ln>
                <a:noFill/>
              </a:ln>
              <a:solidFill>
                <a:srgbClr val="005A52"/>
              </a:solidFill>
              <a:uFillTx/>
              <a:latin typeface="Arial" panose="020B0604020202020204"/>
              <a:ea typeface="Calibri Light" charset="0"/>
              <a:cs typeface="Calibri Light" charset="0"/>
            </a:rPr>
            <a:t>FY 2026</a:t>
          </a:r>
        </a:p>
      </dgm:t>
    </dgm:pt>
    <dgm:pt modelId="{BAC3882F-95E1-432E-B63B-ED1106B7EE22}" type="parTrans" cxnId="{8F71DB5B-188D-4245-8AFD-B7E197E0031F}">
      <dgm:prSet/>
      <dgm:spPr/>
      <dgm:t>
        <a:bodyPr/>
        <a:lstStyle/>
        <a:p>
          <a:endParaRPr lang="en-IE"/>
        </a:p>
      </dgm:t>
    </dgm:pt>
    <dgm:pt modelId="{518FB22F-F754-45FF-B81B-B0A62959F6A2}" type="sibTrans" cxnId="{8F71DB5B-188D-4245-8AFD-B7E197E0031F}">
      <dgm:prSet/>
      <dgm:spPr/>
      <dgm:t>
        <a:bodyPr/>
        <a:lstStyle/>
        <a:p>
          <a:endParaRPr lang="en-IE"/>
        </a:p>
      </dgm:t>
    </dgm:pt>
    <dgm:pt modelId="{FF7DCAEB-C7C1-4A24-8DBD-12C4B97BDBB5}">
      <dgm:prSet custT="1"/>
      <dgm:spPr/>
      <dgm:t>
        <a:bodyPr/>
        <a:lstStyle/>
        <a:p>
          <a:endParaRPr lang="en-IE" sz="4600" b="0" i="0" baseline="0" dirty="0"/>
        </a:p>
      </dgm:t>
    </dgm:pt>
    <dgm:pt modelId="{6EB0B858-FA3E-4F60-91CD-7314F70147AC}" type="parTrans" cxnId="{10442223-4F77-4E67-8BAF-60FD24B81FFE}">
      <dgm:prSet/>
      <dgm:spPr/>
      <dgm:t>
        <a:bodyPr/>
        <a:lstStyle/>
        <a:p>
          <a:endParaRPr lang="en-IE"/>
        </a:p>
      </dgm:t>
    </dgm:pt>
    <dgm:pt modelId="{C1ED8350-864F-4D1E-AF14-C59D6C4D8F67}" type="sibTrans" cxnId="{10442223-4F77-4E67-8BAF-60FD24B81FFE}">
      <dgm:prSet/>
      <dgm:spPr/>
      <dgm:t>
        <a:bodyPr/>
        <a:lstStyle/>
        <a:p>
          <a:endParaRPr lang="en-IE"/>
        </a:p>
      </dgm:t>
    </dgm:pt>
    <dgm:pt modelId="{6A83D43D-5034-4599-9611-AFD33809A44F}">
      <dgm:prSet custT="1"/>
      <dgm:spPr/>
      <dgm:t>
        <a:bodyPr/>
        <a:lstStyle/>
        <a:p>
          <a:pPr marL="0" lvl="0" algn="ctr" defTabSz="1244600">
            <a:lnSpc>
              <a:spcPct val="90000"/>
            </a:lnSpc>
            <a:spcBef>
              <a:spcPct val="0"/>
            </a:spcBef>
            <a:spcAft>
              <a:spcPct val="35000"/>
            </a:spcAft>
            <a:buNone/>
          </a:pPr>
          <a:r>
            <a:rPr lang="en-IE" sz="2400" b="0" i="0" u="none" strike="noStrike" kern="1200" cap="none" spc="-150" baseline="0" dirty="0">
              <a:ln>
                <a:noFill/>
              </a:ln>
              <a:solidFill>
                <a:srgbClr val="005A52"/>
              </a:solidFill>
              <a:uFillTx/>
              <a:latin typeface="Arial" panose="020B0604020202020204"/>
              <a:ea typeface="Calibri Light" charset="0"/>
              <a:cs typeface="Calibri Light" charset="0"/>
            </a:rPr>
            <a:t>Subs/Branches</a:t>
          </a:r>
        </a:p>
        <a:p>
          <a:pPr marL="0" lvl="0" algn="ctr" defTabSz="1244600">
            <a:lnSpc>
              <a:spcPct val="90000"/>
            </a:lnSpc>
            <a:spcBef>
              <a:spcPct val="0"/>
            </a:spcBef>
            <a:spcAft>
              <a:spcPct val="35000"/>
            </a:spcAft>
            <a:buNone/>
          </a:pPr>
          <a:r>
            <a:rPr lang="en-IE" sz="2400" b="0" i="0" u="none" strike="noStrike" kern="1200" cap="none" spc="-150" baseline="0" dirty="0">
              <a:ln>
                <a:noFill/>
              </a:ln>
              <a:solidFill>
                <a:srgbClr val="005A52"/>
              </a:solidFill>
              <a:uFillTx/>
              <a:latin typeface="Arial" panose="020B0604020202020204"/>
              <a:ea typeface="Calibri Light" charset="0"/>
              <a:cs typeface="Calibri Light" charset="0"/>
            </a:rPr>
            <a:t>3rd country parent</a:t>
          </a:r>
        </a:p>
        <a:p>
          <a:pPr marL="0" lvl="0" algn="ctr" defTabSz="1244600">
            <a:lnSpc>
              <a:spcPct val="90000"/>
            </a:lnSpc>
            <a:spcBef>
              <a:spcPct val="0"/>
            </a:spcBef>
            <a:spcAft>
              <a:spcPct val="35000"/>
            </a:spcAft>
            <a:buNone/>
          </a:pPr>
          <a:r>
            <a:rPr lang="en-IE" sz="2400" b="0" i="0" u="none" strike="noStrike" kern="1200" cap="none" spc="-150" baseline="0" dirty="0">
              <a:ln>
                <a:noFill/>
              </a:ln>
              <a:solidFill>
                <a:srgbClr val="005A52"/>
              </a:solidFill>
              <a:uFillTx/>
              <a:latin typeface="Arial" panose="020B0604020202020204"/>
              <a:ea typeface="Calibri Light" charset="0"/>
              <a:cs typeface="Calibri Light" charset="0"/>
            </a:rPr>
            <a:t>(group)</a:t>
          </a:r>
        </a:p>
        <a:p>
          <a:pPr marL="0" lvl="0" algn="ctr" defTabSz="1244600">
            <a:lnSpc>
              <a:spcPct val="90000"/>
            </a:lnSpc>
            <a:spcBef>
              <a:spcPct val="0"/>
            </a:spcBef>
            <a:spcAft>
              <a:spcPct val="35000"/>
            </a:spcAft>
            <a:buNone/>
          </a:pPr>
          <a:r>
            <a:rPr lang="en-IE" sz="2400" b="0" i="0" u="none" strike="noStrike" kern="1200" cap="none" spc="-150" baseline="0" dirty="0">
              <a:ln>
                <a:noFill/>
              </a:ln>
              <a:solidFill>
                <a:srgbClr val="005A52"/>
              </a:solidFill>
              <a:uFillTx/>
              <a:latin typeface="Arial" panose="020B0604020202020204"/>
              <a:ea typeface="Calibri Light" charset="0"/>
              <a:cs typeface="Calibri Light" charset="0"/>
            </a:rPr>
            <a:t>FY 2028</a:t>
          </a:r>
        </a:p>
      </dgm:t>
    </dgm:pt>
    <dgm:pt modelId="{107E85E5-D9A6-4B46-BDF1-AD9FA62D66B0}" type="parTrans" cxnId="{9AB7F193-C0BD-45C4-9D33-2816F2011F4D}">
      <dgm:prSet/>
      <dgm:spPr/>
      <dgm:t>
        <a:bodyPr/>
        <a:lstStyle/>
        <a:p>
          <a:endParaRPr lang="en-IE"/>
        </a:p>
      </dgm:t>
    </dgm:pt>
    <dgm:pt modelId="{B0E591D1-FC71-496C-B913-DD673AB59318}" type="sibTrans" cxnId="{9AB7F193-C0BD-45C4-9D33-2816F2011F4D}">
      <dgm:prSet/>
      <dgm:spPr/>
      <dgm:t>
        <a:bodyPr/>
        <a:lstStyle/>
        <a:p>
          <a:endParaRPr lang="en-IE"/>
        </a:p>
      </dgm:t>
    </dgm:pt>
    <dgm:pt modelId="{C35217B0-55C7-4C74-A48D-90E5D2D0BF5A}">
      <dgm:prSet custT="1"/>
      <dgm:spPr/>
      <dgm:t>
        <a:bodyPr/>
        <a:lstStyle/>
        <a:p>
          <a:r>
            <a:rPr lang="en-IE" sz="2600" b="0" i="0" u="none" strike="noStrike" kern="1200" cap="none" spc="-150" baseline="0" dirty="0">
              <a:ln>
                <a:noFill/>
              </a:ln>
              <a:solidFill>
                <a:srgbClr val="005A52"/>
              </a:solidFill>
              <a:uFillTx/>
              <a:latin typeface="Arial" panose="020B0604020202020204"/>
              <a:ea typeface="Calibri Light" charset="0"/>
              <a:cs typeface="Calibri Light" charset="0"/>
            </a:rPr>
            <a:t>End ‘Artificial Consolidation’</a:t>
          </a:r>
        </a:p>
        <a:p>
          <a:r>
            <a:rPr lang="en-IE" sz="2600" b="0" i="0" u="none" strike="noStrike" kern="1200" cap="none" spc="-150" baseline="0" dirty="0">
              <a:ln>
                <a:noFill/>
              </a:ln>
              <a:solidFill>
                <a:srgbClr val="005A52"/>
              </a:solidFill>
              <a:uFillTx/>
              <a:latin typeface="Arial" panose="020B0604020202020204"/>
              <a:ea typeface="Calibri Light" charset="0"/>
              <a:cs typeface="Calibri Light" charset="0"/>
            </a:rPr>
            <a:t>FY 2030</a:t>
          </a:r>
        </a:p>
      </dgm:t>
    </dgm:pt>
    <dgm:pt modelId="{47FB56DB-9F12-4274-8AB3-31EB05D4259C}" type="parTrans" cxnId="{EA40FCAC-C564-4E22-A3DA-B48BDBADBEED}">
      <dgm:prSet/>
      <dgm:spPr/>
      <dgm:t>
        <a:bodyPr/>
        <a:lstStyle/>
        <a:p>
          <a:endParaRPr lang="en-IE"/>
        </a:p>
      </dgm:t>
    </dgm:pt>
    <dgm:pt modelId="{4DBA6965-417D-4EB4-8378-9758240FD674}" type="sibTrans" cxnId="{EA40FCAC-C564-4E22-A3DA-B48BDBADBEED}">
      <dgm:prSet/>
      <dgm:spPr/>
      <dgm:t>
        <a:bodyPr/>
        <a:lstStyle/>
        <a:p>
          <a:endParaRPr lang="en-IE"/>
        </a:p>
      </dgm:t>
    </dgm:pt>
    <dgm:pt modelId="{7CA99C84-411D-4637-AB32-1A1043F613D3}">
      <dgm:prSet custT="1"/>
      <dgm:spPr/>
      <dgm:t>
        <a:bodyPr/>
        <a:lstStyle/>
        <a:p>
          <a:pPr>
            <a:lnSpc>
              <a:spcPct val="100000"/>
            </a:lnSpc>
          </a:pPr>
          <a:r>
            <a:rPr kumimoji="0" lang="en-IE" sz="2800" b="0" i="0" u="none" strike="noStrike" kern="1200" cap="none" spc="-150" normalizeH="0" baseline="0" dirty="0">
              <a:ln>
                <a:noFill/>
              </a:ln>
              <a:solidFill>
                <a:srgbClr val="005A52"/>
              </a:solidFill>
              <a:effectLst/>
              <a:uFillTx/>
              <a:latin typeface="Arial" panose="020B0604020202020204"/>
              <a:ea typeface="Calibri Light" charset="0"/>
              <a:cs typeface="Calibri Light" charset="0"/>
              <a:sym typeface="Open Sans"/>
            </a:rPr>
            <a:t>FY 2029</a:t>
          </a:r>
        </a:p>
        <a:p>
          <a:pPr>
            <a:lnSpc>
              <a:spcPct val="100000"/>
            </a:lnSpc>
          </a:pPr>
          <a:r>
            <a:rPr kumimoji="0" lang="en-IE" sz="2800" b="0" i="0" u="none" strike="noStrike" kern="1200" cap="none" spc="-150" normalizeH="0" baseline="0" dirty="0">
              <a:ln>
                <a:noFill/>
              </a:ln>
              <a:solidFill>
                <a:srgbClr val="005A52"/>
              </a:solidFill>
              <a:effectLst/>
              <a:uFillTx/>
              <a:latin typeface="Arial" panose="020B0604020202020204"/>
              <a:ea typeface="Calibri Light" charset="0"/>
              <a:cs typeface="Calibri Light" charset="0"/>
              <a:sym typeface="Open Sans"/>
            </a:rPr>
            <a:t>Listed SMEs</a:t>
          </a:r>
        </a:p>
        <a:p>
          <a:pPr>
            <a:lnSpc>
              <a:spcPct val="100000"/>
            </a:lnSpc>
          </a:pPr>
          <a:r>
            <a:rPr kumimoji="0" lang="en-IE" sz="2800" b="0" i="0" u="none" strike="noStrike" kern="1200" cap="none" spc="-150" normalizeH="0" baseline="0" dirty="0">
              <a:ln>
                <a:noFill/>
              </a:ln>
              <a:solidFill>
                <a:srgbClr val="005A52"/>
              </a:solidFill>
              <a:effectLst/>
              <a:uFillTx/>
              <a:latin typeface="Arial" panose="020B0604020202020204"/>
              <a:ea typeface="Calibri Light" charset="0"/>
              <a:cs typeface="Calibri Light" charset="0"/>
              <a:sym typeface="Open Sans"/>
            </a:rPr>
            <a:t>ex. micros</a:t>
          </a:r>
        </a:p>
      </dgm:t>
    </dgm:pt>
    <dgm:pt modelId="{1AEDB423-8257-4799-9424-2251762A8F01}" type="sibTrans" cxnId="{04875C65-D69F-479D-82ED-AE80B158F48D}">
      <dgm:prSet/>
      <dgm:spPr/>
      <dgm:t>
        <a:bodyPr/>
        <a:lstStyle/>
        <a:p>
          <a:endParaRPr lang="en-IE"/>
        </a:p>
      </dgm:t>
    </dgm:pt>
    <dgm:pt modelId="{A039D9CF-0C3F-4461-84FB-048B4955564C}" type="parTrans" cxnId="{04875C65-D69F-479D-82ED-AE80B158F48D}">
      <dgm:prSet/>
      <dgm:spPr/>
      <dgm:t>
        <a:bodyPr/>
        <a:lstStyle/>
        <a:p>
          <a:endParaRPr lang="en-IE"/>
        </a:p>
      </dgm:t>
    </dgm:pt>
    <dgm:pt modelId="{0A1AD116-7B24-4F38-A53F-491F51374C09}" type="pres">
      <dgm:prSet presAssocID="{2DE96740-A91C-4C44-B48A-5409B95394B5}" presName="Name0" presStyleCnt="0">
        <dgm:presLayoutVars>
          <dgm:dir/>
          <dgm:resizeHandles val="exact"/>
        </dgm:presLayoutVars>
      </dgm:prSet>
      <dgm:spPr/>
    </dgm:pt>
    <dgm:pt modelId="{24ECA679-1F03-4A25-B67F-39A0069C47B6}" type="pres">
      <dgm:prSet presAssocID="{2DE96740-A91C-4C44-B48A-5409B95394B5}" presName="arrow" presStyleLbl="bgShp" presStyleIdx="0" presStyleCnt="1"/>
      <dgm:spPr>
        <a:solidFill>
          <a:srgbClr val="A79563"/>
        </a:solidFill>
      </dgm:spPr>
    </dgm:pt>
    <dgm:pt modelId="{ACBB1D56-48EF-460F-8303-D7EDCCEB55A0}" type="pres">
      <dgm:prSet presAssocID="{2DE96740-A91C-4C44-B48A-5409B95394B5}" presName="points" presStyleCnt="0"/>
      <dgm:spPr/>
    </dgm:pt>
    <dgm:pt modelId="{A78E241A-41CB-4807-9D56-FD6ECD3EDF30}" type="pres">
      <dgm:prSet presAssocID="{509C4E39-7E90-4660-8244-FFD78717E526}" presName="compositeA" presStyleCnt="0"/>
      <dgm:spPr/>
    </dgm:pt>
    <dgm:pt modelId="{AE72B17B-D43F-4962-95FC-3C0A75C1D5D6}" type="pres">
      <dgm:prSet presAssocID="{509C4E39-7E90-4660-8244-FFD78717E526}" presName="textA" presStyleLbl="revTx" presStyleIdx="0" presStyleCnt="7">
        <dgm:presLayoutVars>
          <dgm:bulletEnabled val="1"/>
        </dgm:presLayoutVars>
      </dgm:prSet>
      <dgm:spPr/>
    </dgm:pt>
    <dgm:pt modelId="{258421B0-1187-43FA-AC4E-419F296A7EA1}" type="pres">
      <dgm:prSet presAssocID="{509C4E39-7E90-4660-8244-FFD78717E526}" presName="circleA" presStyleLbl="node1" presStyleIdx="0" presStyleCnt="7"/>
      <dgm:spPr>
        <a:solidFill>
          <a:srgbClr val="005850"/>
        </a:solidFill>
      </dgm:spPr>
    </dgm:pt>
    <dgm:pt modelId="{7EFCDA69-6967-4BFD-990E-A13B4BF70A05}" type="pres">
      <dgm:prSet presAssocID="{509C4E39-7E90-4660-8244-FFD78717E526}" presName="spaceA" presStyleCnt="0"/>
      <dgm:spPr/>
    </dgm:pt>
    <dgm:pt modelId="{940AFE0E-1184-45DB-AD9B-614A40B5C3AB}" type="pres">
      <dgm:prSet presAssocID="{17001289-B8FA-44A9-88FA-7A6B9067B826}" presName="space" presStyleCnt="0"/>
      <dgm:spPr/>
    </dgm:pt>
    <dgm:pt modelId="{DDAD0F9A-AE9E-4DDC-A329-24FB92547A54}" type="pres">
      <dgm:prSet presAssocID="{49E5396C-176F-4685-83EA-FEE95EDFF687}" presName="compositeB" presStyleCnt="0"/>
      <dgm:spPr/>
    </dgm:pt>
    <dgm:pt modelId="{A0E61AA1-A0D1-427E-AFA7-9530C7D5DFBA}" type="pres">
      <dgm:prSet presAssocID="{49E5396C-176F-4685-83EA-FEE95EDFF687}" presName="textB" presStyleLbl="revTx" presStyleIdx="1" presStyleCnt="7" custAng="0" custScaleY="96208" custLinFactY="-48695" custLinFactNeighborY="-100000">
        <dgm:presLayoutVars>
          <dgm:bulletEnabled val="1"/>
        </dgm:presLayoutVars>
      </dgm:prSet>
      <dgm:spPr/>
    </dgm:pt>
    <dgm:pt modelId="{94023562-AE74-4353-9788-DCCC25B259D3}" type="pres">
      <dgm:prSet presAssocID="{49E5396C-176F-4685-83EA-FEE95EDFF687}" presName="circleB" presStyleLbl="node1" presStyleIdx="1" presStyleCnt="7"/>
      <dgm:spPr>
        <a:xfrm>
          <a:off x="3071685" y="4792119"/>
          <a:ext cx="1056016" cy="1056016"/>
        </a:xfrm>
        <a:prstGeom prst="ellipse">
          <a:avLst/>
        </a:prstGeom>
        <a:solidFill>
          <a:srgbClr val="005A52"/>
        </a:solidFill>
        <a:ln w="25400" cap="flat" cmpd="sng" algn="ctr">
          <a:solidFill>
            <a:srgbClr val="FFFFFF">
              <a:hueOff val="0"/>
              <a:satOff val="0"/>
              <a:lumOff val="0"/>
              <a:alphaOff val="0"/>
            </a:srgbClr>
          </a:solidFill>
          <a:prstDash val="solid"/>
        </a:ln>
        <a:effectLst/>
      </dgm:spPr>
    </dgm:pt>
    <dgm:pt modelId="{68E2FBB7-46F2-4175-BB53-DF40782F6612}" type="pres">
      <dgm:prSet presAssocID="{49E5396C-176F-4685-83EA-FEE95EDFF687}" presName="spaceB" presStyleCnt="0"/>
      <dgm:spPr/>
    </dgm:pt>
    <dgm:pt modelId="{4E991E0B-2B22-4C22-B935-39447ED48B2D}" type="pres">
      <dgm:prSet presAssocID="{960F427A-D7C9-473D-A60B-212A232E6F26}" presName="space" presStyleCnt="0"/>
      <dgm:spPr/>
    </dgm:pt>
    <dgm:pt modelId="{AF0FF765-68A2-47B6-96E4-A127C2BC10AA}" type="pres">
      <dgm:prSet presAssocID="{E7CEABDE-2095-4199-A8BC-2DF349F8FF8B}" presName="compositeA" presStyleCnt="0"/>
      <dgm:spPr/>
    </dgm:pt>
    <dgm:pt modelId="{E8E0D934-9E68-412E-BF14-FB0F3C49F531}" type="pres">
      <dgm:prSet presAssocID="{E7CEABDE-2095-4199-A8BC-2DF349F8FF8B}" presName="textA" presStyleLbl="revTx" presStyleIdx="2" presStyleCnt="7">
        <dgm:presLayoutVars>
          <dgm:bulletEnabled val="1"/>
        </dgm:presLayoutVars>
      </dgm:prSet>
      <dgm:spPr/>
    </dgm:pt>
    <dgm:pt modelId="{DAE20446-500E-4CDD-994C-3DD890AE3EED}" type="pres">
      <dgm:prSet presAssocID="{E7CEABDE-2095-4199-A8BC-2DF349F8FF8B}" presName="circleA" presStyleLbl="node1" presStyleIdx="2" presStyleCnt="7"/>
      <dgm:spPr>
        <a:solidFill>
          <a:srgbClr val="004D44"/>
        </a:solidFill>
      </dgm:spPr>
    </dgm:pt>
    <dgm:pt modelId="{AAE1CC95-6744-4BE4-83BE-EB0CE672C6E2}" type="pres">
      <dgm:prSet presAssocID="{E7CEABDE-2095-4199-A8BC-2DF349F8FF8B}" presName="spaceA" presStyleCnt="0"/>
      <dgm:spPr/>
    </dgm:pt>
    <dgm:pt modelId="{F9889F87-04C4-46DF-A058-5FB0EF628633}" type="pres">
      <dgm:prSet presAssocID="{518FB22F-F754-45FF-B81B-B0A62959F6A2}" presName="space" presStyleCnt="0"/>
      <dgm:spPr/>
    </dgm:pt>
    <dgm:pt modelId="{3BCC7126-10E2-4AB9-B8F9-D6B2C5A9EEA9}" type="pres">
      <dgm:prSet presAssocID="{FF7DCAEB-C7C1-4A24-8DBD-12C4B97BDBB5}" presName="compositeB" presStyleCnt="0"/>
      <dgm:spPr/>
    </dgm:pt>
    <dgm:pt modelId="{BDFF509E-9F3F-4FD3-9554-4707B4B61E3F}" type="pres">
      <dgm:prSet presAssocID="{FF7DCAEB-C7C1-4A24-8DBD-12C4B97BDBB5}" presName="textB" presStyleLbl="revTx" presStyleIdx="3" presStyleCnt="7" custLinFactNeighborX="2514" custLinFactNeighborY="0">
        <dgm:presLayoutVars>
          <dgm:bulletEnabled val="1"/>
        </dgm:presLayoutVars>
      </dgm:prSet>
      <dgm:spPr/>
    </dgm:pt>
    <dgm:pt modelId="{DCCA9A5D-5DE0-42F1-B1DD-ADBA78C5EE4B}" type="pres">
      <dgm:prSet presAssocID="{FF7DCAEB-C7C1-4A24-8DBD-12C4B97BDBB5}" presName="circleB" presStyleLbl="node1" presStyleIdx="3" presStyleCnt="7"/>
      <dgm:spPr>
        <a:solidFill>
          <a:srgbClr val="005850"/>
        </a:solidFill>
      </dgm:spPr>
    </dgm:pt>
    <dgm:pt modelId="{58E11866-8837-4A3D-849E-EB12BBAB4C72}" type="pres">
      <dgm:prSet presAssocID="{FF7DCAEB-C7C1-4A24-8DBD-12C4B97BDBB5}" presName="spaceB" presStyleCnt="0"/>
      <dgm:spPr/>
    </dgm:pt>
    <dgm:pt modelId="{7C7AFE8E-D03F-4E19-9CB4-3D885DCD926F}" type="pres">
      <dgm:prSet presAssocID="{C1ED8350-864F-4D1E-AF14-C59D6C4D8F67}" presName="space" presStyleCnt="0"/>
      <dgm:spPr/>
    </dgm:pt>
    <dgm:pt modelId="{9E005293-C52C-4265-A7CF-CCAC092B8B93}" type="pres">
      <dgm:prSet presAssocID="{6A83D43D-5034-4599-9611-AFD33809A44F}" presName="compositeA" presStyleCnt="0"/>
      <dgm:spPr/>
    </dgm:pt>
    <dgm:pt modelId="{B94EB790-2F8E-4858-B9CB-88B2AA3759D2}" type="pres">
      <dgm:prSet presAssocID="{6A83D43D-5034-4599-9611-AFD33809A44F}" presName="textA" presStyleLbl="revTx" presStyleIdx="4" presStyleCnt="7">
        <dgm:presLayoutVars>
          <dgm:bulletEnabled val="1"/>
        </dgm:presLayoutVars>
      </dgm:prSet>
      <dgm:spPr/>
    </dgm:pt>
    <dgm:pt modelId="{487E5078-4216-4C64-90A8-0D63EAC1CA9D}" type="pres">
      <dgm:prSet presAssocID="{6A83D43D-5034-4599-9611-AFD33809A44F}" presName="circleA" presStyleLbl="node1" presStyleIdx="4" presStyleCnt="7"/>
      <dgm:spPr>
        <a:solidFill>
          <a:srgbClr val="005A52"/>
        </a:solidFill>
      </dgm:spPr>
    </dgm:pt>
    <dgm:pt modelId="{F07CDF5F-1356-4B92-86DB-0A7E564DEC7A}" type="pres">
      <dgm:prSet presAssocID="{6A83D43D-5034-4599-9611-AFD33809A44F}" presName="spaceA" presStyleCnt="0"/>
      <dgm:spPr/>
    </dgm:pt>
    <dgm:pt modelId="{11A6AA99-BD45-4059-A443-579279E5976E}" type="pres">
      <dgm:prSet presAssocID="{B0E591D1-FC71-496C-B913-DD673AB59318}" presName="space" presStyleCnt="0"/>
      <dgm:spPr/>
    </dgm:pt>
    <dgm:pt modelId="{8D352059-E405-424F-BC0E-E76DDB92A7C8}" type="pres">
      <dgm:prSet presAssocID="{7CA99C84-411D-4637-AB32-1A1043F613D3}" presName="compositeB" presStyleCnt="0"/>
      <dgm:spPr/>
    </dgm:pt>
    <dgm:pt modelId="{6205908E-83EA-4F58-88C6-02ABB1A661FE}" type="pres">
      <dgm:prSet presAssocID="{7CA99C84-411D-4637-AB32-1A1043F613D3}" presName="textB" presStyleLbl="revTx" presStyleIdx="5" presStyleCnt="7" custScaleY="84628" custLinFactNeighborY="-15699">
        <dgm:presLayoutVars>
          <dgm:bulletEnabled val="1"/>
        </dgm:presLayoutVars>
      </dgm:prSet>
      <dgm:spPr/>
    </dgm:pt>
    <dgm:pt modelId="{C407F662-150B-4C4B-94D2-4D24ADA656ED}" type="pres">
      <dgm:prSet presAssocID="{7CA99C84-411D-4637-AB32-1A1043F613D3}" presName="circleB" presStyleLbl="node1" presStyleIdx="5" presStyleCnt="7" custScaleY="95137" custLinFactNeighborY="-15292"/>
      <dgm:spPr>
        <a:solidFill>
          <a:srgbClr val="004D44"/>
        </a:solidFill>
      </dgm:spPr>
    </dgm:pt>
    <dgm:pt modelId="{415B0782-654A-48DE-BD2D-91860CE3D308}" type="pres">
      <dgm:prSet presAssocID="{7CA99C84-411D-4637-AB32-1A1043F613D3}" presName="spaceB" presStyleCnt="0"/>
      <dgm:spPr/>
    </dgm:pt>
    <dgm:pt modelId="{A7C8EFD6-1C5D-415A-BC49-52A7030F803A}" type="pres">
      <dgm:prSet presAssocID="{1AEDB423-8257-4799-9424-2251762A8F01}" presName="space" presStyleCnt="0"/>
      <dgm:spPr/>
    </dgm:pt>
    <dgm:pt modelId="{1BAA9A47-33CD-4A84-9260-66C2B99F6C29}" type="pres">
      <dgm:prSet presAssocID="{C35217B0-55C7-4C74-A48D-90E5D2D0BF5A}" presName="compositeA" presStyleCnt="0"/>
      <dgm:spPr/>
    </dgm:pt>
    <dgm:pt modelId="{B0DD53FE-9B2A-4476-8029-05FA8D48FF4A}" type="pres">
      <dgm:prSet presAssocID="{C35217B0-55C7-4C74-A48D-90E5D2D0BF5A}" presName="textA" presStyleLbl="revTx" presStyleIdx="6" presStyleCnt="7">
        <dgm:presLayoutVars>
          <dgm:bulletEnabled val="1"/>
        </dgm:presLayoutVars>
      </dgm:prSet>
      <dgm:spPr/>
    </dgm:pt>
    <dgm:pt modelId="{524C8875-2129-4052-8AE9-9756F3630307}" type="pres">
      <dgm:prSet presAssocID="{C35217B0-55C7-4C74-A48D-90E5D2D0BF5A}" presName="circleA" presStyleLbl="node1" presStyleIdx="6" presStyleCnt="7"/>
      <dgm:spPr>
        <a:solidFill>
          <a:srgbClr val="005850"/>
        </a:solidFill>
      </dgm:spPr>
    </dgm:pt>
    <dgm:pt modelId="{973B7E1D-3658-43FB-AFA4-2980D6948DC1}" type="pres">
      <dgm:prSet presAssocID="{C35217B0-55C7-4C74-A48D-90E5D2D0BF5A}" presName="spaceA" presStyleCnt="0"/>
      <dgm:spPr/>
    </dgm:pt>
  </dgm:ptLst>
  <dgm:cxnLst>
    <dgm:cxn modelId="{BCB67F1B-0A6E-4CED-8A58-6DBADB7B101B}" srcId="{2DE96740-A91C-4C44-B48A-5409B95394B5}" destId="{49E5396C-176F-4685-83EA-FEE95EDFF687}" srcOrd="1" destOrd="0" parTransId="{436F97E5-3948-49CD-9309-45A9C30BD25B}" sibTransId="{960F427A-D7C9-473D-A60B-212A232E6F26}"/>
    <dgm:cxn modelId="{586CA51B-4C6B-4D54-A057-42A6E01BFC66}" type="presOf" srcId="{7CA99C84-411D-4637-AB32-1A1043F613D3}" destId="{6205908E-83EA-4F58-88C6-02ABB1A661FE}" srcOrd="0" destOrd="0" presId="urn:microsoft.com/office/officeart/2005/8/layout/hProcess11"/>
    <dgm:cxn modelId="{10442223-4F77-4E67-8BAF-60FD24B81FFE}" srcId="{2DE96740-A91C-4C44-B48A-5409B95394B5}" destId="{FF7DCAEB-C7C1-4A24-8DBD-12C4B97BDBB5}" srcOrd="3" destOrd="0" parTransId="{6EB0B858-FA3E-4F60-91CD-7314F70147AC}" sibTransId="{C1ED8350-864F-4D1E-AF14-C59D6C4D8F67}"/>
    <dgm:cxn modelId="{F6B9F236-317C-4E52-BAEB-82A0940F7486}" type="presOf" srcId="{FF7DCAEB-C7C1-4A24-8DBD-12C4B97BDBB5}" destId="{BDFF509E-9F3F-4FD3-9554-4707B4B61E3F}" srcOrd="0" destOrd="0" presId="urn:microsoft.com/office/officeart/2005/8/layout/hProcess11"/>
    <dgm:cxn modelId="{8F71DB5B-188D-4245-8AFD-B7E197E0031F}" srcId="{2DE96740-A91C-4C44-B48A-5409B95394B5}" destId="{E7CEABDE-2095-4199-A8BC-2DF349F8FF8B}" srcOrd="2" destOrd="0" parTransId="{BAC3882F-95E1-432E-B63B-ED1106B7EE22}" sibTransId="{518FB22F-F754-45FF-B81B-B0A62959F6A2}"/>
    <dgm:cxn modelId="{E6182663-B558-446C-9E07-48F922A43127}" type="presOf" srcId="{2DE96740-A91C-4C44-B48A-5409B95394B5}" destId="{0A1AD116-7B24-4F38-A53F-491F51374C09}" srcOrd="0" destOrd="0" presId="urn:microsoft.com/office/officeart/2005/8/layout/hProcess11"/>
    <dgm:cxn modelId="{04875C65-D69F-479D-82ED-AE80B158F48D}" srcId="{2DE96740-A91C-4C44-B48A-5409B95394B5}" destId="{7CA99C84-411D-4637-AB32-1A1043F613D3}" srcOrd="5" destOrd="0" parTransId="{A039D9CF-0C3F-4461-84FB-048B4955564C}" sibTransId="{1AEDB423-8257-4799-9424-2251762A8F01}"/>
    <dgm:cxn modelId="{6F2FD366-145B-43A1-8553-B89B7AA7A666}" type="presOf" srcId="{6A83D43D-5034-4599-9611-AFD33809A44F}" destId="{B94EB790-2F8E-4858-B9CB-88B2AA3759D2}" srcOrd="0" destOrd="0" presId="urn:microsoft.com/office/officeart/2005/8/layout/hProcess11"/>
    <dgm:cxn modelId="{FFA88E50-84A7-4F08-8293-44A693F0B2F6}" type="presOf" srcId="{C35217B0-55C7-4C74-A48D-90E5D2D0BF5A}" destId="{B0DD53FE-9B2A-4476-8029-05FA8D48FF4A}" srcOrd="0" destOrd="0" presId="urn:microsoft.com/office/officeart/2005/8/layout/hProcess11"/>
    <dgm:cxn modelId="{9AB7F193-C0BD-45C4-9D33-2816F2011F4D}" srcId="{2DE96740-A91C-4C44-B48A-5409B95394B5}" destId="{6A83D43D-5034-4599-9611-AFD33809A44F}" srcOrd="4" destOrd="0" parTransId="{107E85E5-D9A6-4B46-BDF1-AD9FA62D66B0}" sibTransId="{B0E591D1-FC71-496C-B913-DD673AB59318}"/>
    <dgm:cxn modelId="{7966A896-9DB9-4CEF-A9D8-98E6A9CB4A52}" type="presOf" srcId="{509C4E39-7E90-4660-8244-FFD78717E526}" destId="{AE72B17B-D43F-4962-95FC-3C0A75C1D5D6}" srcOrd="0" destOrd="0" presId="urn:microsoft.com/office/officeart/2005/8/layout/hProcess11"/>
    <dgm:cxn modelId="{EA40FCAC-C564-4E22-A3DA-B48BDBADBEED}" srcId="{2DE96740-A91C-4C44-B48A-5409B95394B5}" destId="{C35217B0-55C7-4C74-A48D-90E5D2D0BF5A}" srcOrd="6" destOrd="0" parTransId="{47FB56DB-9F12-4274-8AB3-31EB05D4259C}" sibTransId="{4DBA6965-417D-4EB4-8378-9758240FD674}"/>
    <dgm:cxn modelId="{079440D8-8BC6-4D7B-9728-4C059D38F25B}" srcId="{2DE96740-A91C-4C44-B48A-5409B95394B5}" destId="{509C4E39-7E90-4660-8244-FFD78717E526}" srcOrd="0" destOrd="0" parTransId="{31435A0A-453D-4B25-A219-A8AA07507EB5}" sibTransId="{17001289-B8FA-44A9-88FA-7A6B9067B826}"/>
    <dgm:cxn modelId="{85571DE5-A180-4F93-8ED2-88D4BF80855D}" type="presOf" srcId="{E7CEABDE-2095-4199-A8BC-2DF349F8FF8B}" destId="{E8E0D934-9E68-412E-BF14-FB0F3C49F531}" srcOrd="0" destOrd="0" presId="urn:microsoft.com/office/officeart/2005/8/layout/hProcess11"/>
    <dgm:cxn modelId="{C90956FE-C537-4BF7-9268-197A93C81F36}" type="presOf" srcId="{49E5396C-176F-4685-83EA-FEE95EDFF687}" destId="{A0E61AA1-A0D1-427E-AFA7-9530C7D5DFBA}" srcOrd="0" destOrd="0" presId="urn:microsoft.com/office/officeart/2005/8/layout/hProcess11"/>
    <dgm:cxn modelId="{ABD4A591-2CA0-4F8F-9288-D078691E4E23}" type="presParOf" srcId="{0A1AD116-7B24-4F38-A53F-491F51374C09}" destId="{24ECA679-1F03-4A25-B67F-39A0069C47B6}" srcOrd="0" destOrd="0" presId="urn:microsoft.com/office/officeart/2005/8/layout/hProcess11"/>
    <dgm:cxn modelId="{E643DBA4-E0B4-494F-952D-A3563BC0937E}" type="presParOf" srcId="{0A1AD116-7B24-4F38-A53F-491F51374C09}" destId="{ACBB1D56-48EF-460F-8303-D7EDCCEB55A0}" srcOrd="1" destOrd="0" presId="urn:microsoft.com/office/officeart/2005/8/layout/hProcess11"/>
    <dgm:cxn modelId="{B51919FF-9788-4ECB-B669-D758ED44BC80}" type="presParOf" srcId="{ACBB1D56-48EF-460F-8303-D7EDCCEB55A0}" destId="{A78E241A-41CB-4807-9D56-FD6ECD3EDF30}" srcOrd="0" destOrd="0" presId="urn:microsoft.com/office/officeart/2005/8/layout/hProcess11"/>
    <dgm:cxn modelId="{CB4D0026-C4BD-496A-971C-EBDB77DC1F65}" type="presParOf" srcId="{A78E241A-41CB-4807-9D56-FD6ECD3EDF30}" destId="{AE72B17B-D43F-4962-95FC-3C0A75C1D5D6}" srcOrd="0" destOrd="0" presId="urn:microsoft.com/office/officeart/2005/8/layout/hProcess11"/>
    <dgm:cxn modelId="{3643506B-29BE-4C6D-A449-98E302EE58EC}" type="presParOf" srcId="{A78E241A-41CB-4807-9D56-FD6ECD3EDF30}" destId="{258421B0-1187-43FA-AC4E-419F296A7EA1}" srcOrd="1" destOrd="0" presId="urn:microsoft.com/office/officeart/2005/8/layout/hProcess11"/>
    <dgm:cxn modelId="{B965F6F1-1433-47DE-8131-F01220195800}" type="presParOf" srcId="{A78E241A-41CB-4807-9D56-FD6ECD3EDF30}" destId="{7EFCDA69-6967-4BFD-990E-A13B4BF70A05}" srcOrd="2" destOrd="0" presId="urn:microsoft.com/office/officeart/2005/8/layout/hProcess11"/>
    <dgm:cxn modelId="{10865702-F9A6-48AC-BBAC-65824AC78E38}" type="presParOf" srcId="{ACBB1D56-48EF-460F-8303-D7EDCCEB55A0}" destId="{940AFE0E-1184-45DB-AD9B-614A40B5C3AB}" srcOrd="1" destOrd="0" presId="urn:microsoft.com/office/officeart/2005/8/layout/hProcess11"/>
    <dgm:cxn modelId="{69115ED0-8688-4810-ACD2-8B5677BEBBD0}" type="presParOf" srcId="{ACBB1D56-48EF-460F-8303-D7EDCCEB55A0}" destId="{DDAD0F9A-AE9E-4DDC-A329-24FB92547A54}" srcOrd="2" destOrd="0" presId="urn:microsoft.com/office/officeart/2005/8/layout/hProcess11"/>
    <dgm:cxn modelId="{400D7F74-6D18-491D-98BF-6987EA795D78}" type="presParOf" srcId="{DDAD0F9A-AE9E-4DDC-A329-24FB92547A54}" destId="{A0E61AA1-A0D1-427E-AFA7-9530C7D5DFBA}" srcOrd="0" destOrd="0" presId="urn:microsoft.com/office/officeart/2005/8/layout/hProcess11"/>
    <dgm:cxn modelId="{FFD82E18-B048-4042-8EDA-7E7711FE87D0}" type="presParOf" srcId="{DDAD0F9A-AE9E-4DDC-A329-24FB92547A54}" destId="{94023562-AE74-4353-9788-DCCC25B259D3}" srcOrd="1" destOrd="0" presId="urn:microsoft.com/office/officeart/2005/8/layout/hProcess11"/>
    <dgm:cxn modelId="{8AC51127-D7BC-403D-B1FA-8927B38F0139}" type="presParOf" srcId="{DDAD0F9A-AE9E-4DDC-A329-24FB92547A54}" destId="{68E2FBB7-46F2-4175-BB53-DF40782F6612}" srcOrd="2" destOrd="0" presId="urn:microsoft.com/office/officeart/2005/8/layout/hProcess11"/>
    <dgm:cxn modelId="{9532CF21-F07A-42FD-BA33-BFE94F96A1A3}" type="presParOf" srcId="{ACBB1D56-48EF-460F-8303-D7EDCCEB55A0}" destId="{4E991E0B-2B22-4C22-B935-39447ED48B2D}" srcOrd="3" destOrd="0" presId="urn:microsoft.com/office/officeart/2005/8/layout/hProcess11"/>
    <dgm:cxn modelId="{99D1B47F-9DEA-426A-8EB3-1063CA3C531A}" type="presParOf" srcId="{ACBB1D56-48EF-460F-8303-D7EDCCEB55A0}" destId="{AF0FF765-68A2-47B6-96E4-A127C2BC10AA}" srcOrd="4" destOrd="0" presId="urn:microsoft.com/office/officeart/2005/8/layout/hProcess11"/>
    <dgm:cxn modelId="{E96D2482-199C-4454-A44F-11CEA4F9D5BE}" type="presParOf" srcId="{AF0FF765-68A2-47B6-96E4-A127C2BC10AA}" destId="{E8E0D934-9E68-412E-BF14-FB0F3C49F531}" srcOrd="0" destOrd="0" presId="urn:microsoft.com/office/officeart/2005/8/layout/hProcess11"/>
    <dgm:cxn modelId="{B211ABEF-3F78-4A0F-B3FE-D591E7B8EA27}" type="presParOf" srcId="{AF0FF765-68A2-47B6-96E4-A127C2BC10AA}" destId="{DAE20446-500E-4CDD-994C-3DD890AE3EED}" srcOrd="1" destOrd="0" presId="urn:microsoft.com/office/officeart/2005/8/layout/hProcess11"/>
    <dgm:cxn modelId="{1AB259C2-003B-4485-887C-0E5F36D6E37B}" type="presParOf" srcId="{AF0FF765-68A2-47B6-96E4-A127C2BC10AA}" destId="{AAE1CC95-6744-4BE4-83BE-EB0CE672C6E2}" srcOrd="2" destOrd="0" presId="urn:microsoft.com/office/officeart/2005/8/layout/hProcess11"/>
    <dgm:cxn modelId="{C55E04DD-5030-4E44-BDB8-F60963C818FE}" type="presParOf" srcId="{ACBB1D56-48EF-460F-8303-D7EDCCEB55A0}" destId="{F9889F87-04C4-46DF-A058-5FB0EF628633}" srcOrd="5" destOrd="0" presId="urn:microsoft.com/office/officeart/2005/8/layout/hProcess11"/>
    <dgm:cxn modelId="{9FDBC280-276F-4124-BC67-0F2E42A73623}" type="presParOf" srcId="{ACBB1D56-48EF-460F-8303-D7EDCCEB55A0}" destId="{3BCC7126-10E2-4AB9-B8F9-D6B2C5A9EEA9}" srcOrd="6" destOrd="0" presId="urn:microsoft.com/office/officeart/2005/8/layout/hProcess11"/>
    <dgm:cxn modelId="{A84A2F30-E6B7-46AB-B885-CF01F234149A}" type="presParOf" srcId="{3BCC7126-10E2-4AB9-B8F9-D6B2C5A9EEA9}" destId="{BDFF509E-9F3F-4FD3-9554-4707B4B61E3F}" srcOrd="0" destOrd="0" presId="urn:microsoft.com/office/officeart/2005/8/layout/hProcess11"/>
    <dgm:cxn modelId="{2052CF4F-C002-4D16-A6EC-6D0777689AAD}" type="presParOf" srcId="{3BCC7126-10E2-4AB9-B8F9-D6B2C5A9EEA9}" destId="{DCCA9A5D-5DE0-42F1-B1DD-ADBA78C5EE4B}" srcOrd="1" destOrd="0" presId="urn:microsoft.com/office/officeart/2005/8/layout/hProcess11"/>
    <dgm:cxn modelId="{036C2257-8833-415B-B404-81A254A55E63}" type="presParOf" srcId="{3BCC7126-10E2-4AB9-B8F9-D6B2C5A9EEA9}" destId="{58E11866-8837-4A3D-849E-EB12BBAB4C72}" srcOrd="2" destOrd="0" presId="urn:microsoft.com/office/officeart/2005/8/layout/hProcess11"/>
    <dgm:cxn modelId="{E9F59BBF-2983-4602-9AE2-3A9B11E889F5}" type="presParOf" srcId="{ACBB1D56-48EF-460F-8303-D7EDCCEB55A0}" destId="{7C7AFE8E-D03F-4E19-9CB4-3D885DCD926F}" srcOrd="7" destOrd="0" presId="urn:microsoft.com/office/officeart/2005/8/layout/hProcess11"/>
    <dgm:cxn modelId="{2184AD90-1520-4041-8949-28EBB84AF191}" type="presParOf" srcId="{ACBB1D56-48EF-460F-8303-D7EDCCEB55A0}" destId="{9E005293-C52C-4265-A7CF-CCAC092B8B93}" srcOrd="8" destOrd="0" presId="urn:microsoft.com/office/officeart/2005/8/layout/hProcess11"/>
    <dgm:cxn modelId="{BEDF3ABA-DFD0-453A-9118-51C3D86A7617}" type="presParOf" srcId="{9E005293-C52C-4265-A7CF-CCAC092B8B93}" destId="{B94EB790-2F8E-4858-B9CB-88B2AA3759D2}" srcOrd="0" destOrd="0" presId="urn:microsoft.com/office/officeart/2005/8/layout/hProcess11"/>
    <dgm:cxn modelId="{44430EB5-0253-4D1F-8165-D52F307E66F3}" type="presParOf" srcId="{9E005293-C52C-4265-A7CF-CCAC092B8B93}" destId="{487E5078-4216-4C64-90A8-0D63EAC1CA9D}" srcOrd="1" destOrd="0" presId="urn:microsoft.com/office/officeart/2005/8/layout/hProcess11"/>
    <dgm:cxn modelId="{4D7223E8-6A1C-4322-A59D-8E50067F6BA1}" type="presParOf" srcId="{9E005293-C52C-4265-A7CF-CCAC092B8B93}" destId="{F07CDF5F-1356-4B92-86DB-0A7E564DEC7A}" srcOrd="2" destOrd="0" presId="urn:microsoft.com/office/officeart/2005/8/layout/hProcess11"/>
    <dgm:cxn modelId="{6D2BE7AA-5440-4233-8887-05F34078D673}" type="presParOf" srcId="{ACBB1D56-48EF-460F-8303-D7EDCCEB55A0}" destId="{11A6AA99-BD45-4059-A443-579279E5976E}" srcOrd="9" destOrd="0" presId="urn:microsoft.com/office/officeart/2005/8/layout/hProcess11"/>
    <dgm:cxn modelId="{4247ECFA-1FEF-45D0-8ACB-E8BCAD211622}" type="presParOf" srcId="{ACBB1D56-48EF-460F-8303-D7EDCCEB55A0}" destId="{8D352059-E405-424F-BC0E-E76DDB92A7C8}" srcOrd="10" destOrd="0" presId="urn:microsoft.com/office/officeart/2005/8/layout/hProcess11"/>
    <dgm:cxn modelId="{AAEC390C-5A2A-45DD-967D-2C0CA2FFB2D0}" type="presParOf" srcId="{8D352059-E405-424F-BC0E-E76DDB92A7C8}" destId="{6205908E-83EA-4F58-88C6-02ABB1A661FE}" srcOrd="0" destOrd="0" presId="urn:microsoft.com/office/officeart/2005/8/layout/hProcess11"/>
    <dgm:cxn modelId="{E9C45691-D9AB-4E07-9E65-4311C289516A}" type="presParOf" srcId="{8D352059-E405-424F-BC0E-E76DDB92A7C8}" destId="{C407F662-150B-4C4B-94D2-4D24ADA656ED}" srcOrd="1" destOrd="0" presId="urn:microsoft.com/office/officeart/2005/8/layout/hProcess11"/>
    <dgm:cxn modelId="{B4540755-4A9C-4C66-8101-F3BAD14FF3AD}" type="presParOf" srcId="{8D352059-E405-424F-BC0E-E76DDB92A7C8}" destId="{415B0782-654A-48DE-BD2D-91860CE3D308}" srcOrd="2" destOrd="0" presId="urn:microsoft.com/office/officeart/2005/8/layout/hProcess11"/>
    <dgm:cxn modelId="{5F3974C2-70BC-4AFA-B2B6-F5C8D1236185}" type="presParOf" srcId="{ACBB1D56-48EF-460F-8303-D7EDCCEB55A0}" destId="{A7C8EFD6-1C5D-415A-BC49-52A7030F803A}" srcOrd="11" destOrd="0" presId="urn:microsoft.com/office/officeart/2005/8/layout/hProcess11"/>
    <dgm:cxn modelId="{901812BC-FA56-47A3-BB11-C73C0FF64649}" type="presParOf" srcId="{ACBB1D56-48EF-460F-8303-D7EDCCEB55A0}" destId="{1BAA9A47-33CD-4A84-9260-66C2B99F6C29}" srcOrd="12" destOrd="0" presId="urn:microsoft.com/office/officeart/2005/8/layout/hProcess11"/>
    <dgm:cxn modelId="{84CA5D99-3E58-49C8-8350-2B19CDC40670}" type="presParOf" srcId="{1BAA9A47-33CD-4A84-9260-66C2B99F6C29}" destId="{B0DD53FE-9B2A-4476-8029-05FA8D48FF4A}" srcOrd="0" destOrd="0" presId="urn:microsoft.com/office/officeart/2005/8/layout/hProcess11"/>
    <dgm:cxn modelId="{053C7742-4663-4B81-833F-458A40691864}" type="presParOf" srcId="{1BAA9A47-33CD-4A84-9260-66C2B99F6C29}" destId="{524C8875-2129-4052-8AE9-9756F3630307}" srcOrd="1" destOrd="0" presId="urn:microsoft.com/office/officeart/2005/8/layout/hProcess11"/>
    <dgm:cxn modelId="{C7E8223B-BF67-4B38-AB30-215068DE7C4A}" type="presParOf" srcId="{1BAA9A47-33CD-4A84-9260-66C2B99F6C29}" destId="{973B7E1D-3658-43FB-AFA4-2980D6948DC1}"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ECA679-1F03-4A25-B67F-39A0069C47B6}">
      <dsp:nvSpPr>
        <dsp:cNvPr id="0" name=""/>
        <dsp:cNvSpPr/>
      </dsp:nvSpPr>
      <dsp:spPr>
        <a:xfrm>
          <a:off x="0" y="2350353"/>
          <a:ext cx="17907000" cy="3133804"/>
        </a:xfrm>
        <a:prstGeom prst="notchedRightArrow">
          <a:avLst/>
        </a:prstGeom>
        <a:solidFill>
          <a:srgbClr val="A79563"/>
        </a:solidFill>
        <a:ln>
          <a:noFill/>
        </a:ln>
        <a:effectLst/>
      </dsp:spPr>
      <dsp:style>
        <a:lnRef idx="0">
          <a:scrgbClr r="0" g="0" b="0"/>
        </a:lnRef>
        <a:fillRef idx="1">
          <a:scrgbClr r="0" g="0" b="0"/>
        </a:fillRef>
        <a:effectRef idx="0">
          <a:scrgbClr r="0" g="0" b="0"/>
        </a:effectRef>
        <a:fontRef idx="minor"/>
      </dsp:style>
    </dsp:sp>
    <dsp:sp modelId="{AE72B17B-D43F-4962-95FC-3C0A75C1D5D6}">
      <dsp:nvSpPr>
        <dsp:cNvPr id="0" name=""/>
        <dsp:cNvSpPr/>
      </dsp:nvSpPr>
      <dsp:spPr>
        <a:xfrm>
          <a:off x="1377" y="0"/>
          <a:ext cx="2207335" cy="3133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IE" sz="2800" b="0" i="0" u="none" strike="noStrike" kern="1200" cap="none" spc="-150" baseline="0" dirty="0">
              <a:ln>
                <a:noFill/>
              </a:ln>
              <a:solidFill>
                <a:srgbClr val="005A52"/>
              </a:solidFill>
              <a:uFillTx/>
              <a:latin typeface="Arial" panose="020B0604020202020204"/>
              <a:ea typeface="Calibri Light" charset="0"/>
              <a:cs typeface="Calibri Light" charset="0"/>
              <a:sym typeface="Open Sans"/>
            </a:rPr>
            <a:t>PIEs &gt; 500</a:t>
          </a:r>
        </a:p>
        <a:p>
          <a:pPr marL="0" lvl="0" indent="0" algn="ctr" defTabSz="1244600">
            <a:lnSpc>
              <a:spcPct val="90000"/>
            </a:lnSpc>
            <a:spcBef>
              <a:spcPct val="0"/>
            </a:spcBef>
            <a:spcAft>
              <a:spcPct val="35000"/>
            </a:spcAft>
            <a:buNone/>
          </a:pPr>
          <a:r>
            <a:rPr lang="en-IE" sz="2800" b="0" i="0" u="none" strike="noStrike" kern="1200" cap="none" spc="-150" baseline="0" dirty="0">
              <a:ln>
                <a:noFill/>
              </a:ln>
              <a:solidFill>
                <a:srgbClr val="005A52"/>
              </a:solidFill>
              <a:uFillTx/>
              <a:latin typeface="Arial" panose="020B0604020202020204"/>
              <a:ea typeface="Calibri Light" charset="0"/>
              <a:cs typeface="Calibri Light" charset="0"/>
              <a:sym typeface="Open Sans"/>
            </a:rPr>
            <a:t>FY 2024</a:t>
          </a:r>
        </a:p>
      </dsp:txBody>
      <dsp:txXfrm>
        <a:off x="1377" y="0"/>
        <a:ext cx="2207335" cy="3133804"/>
      </dsp:txXfrm>
    </dsp:sp>
    <dsp:sp modelId="{258421B0-1187-43FA-AC4E-419F296A7EA1}">
      <dsp:nvSpPr>
        <dsp:cNvPr id="0" name=""/>
        <dsp:cNvSpPr/>
      </dsp:nvSpPr>
      <dsp:spPr>
        <a:xfrm>
          <a:off x="713319" y="3525529"/>
          <a:ext cx="783451" cy="783451"/>
        </a:xfrm>
        <a:prstGeom prst="ellipse">
          <a:avLst/>
        </a:prstGeom>
        <a:solidFill>
          <a:srgbClr val="0058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E61AA1-A0D1-427E-AFA7-9530C7D5DFBA}">
      <dsp:nvSpPr>
        <dsp:cNvPr id="0" name=""/>
        <dsp:cNvSpPr/>
      </dsp:nvSpPr>
      <dsp:spPr>
        <a:xfrm>
          <a:off x="2319078" y="130021"/>
          <a:ext cx="2207335" cy="3014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IE" sz="2800" b="0" i="0" u="none" strike="noStrike" kern="1200" cap="none" spc="-150" baseline="0" dirty="0">
              <a:ln>
                <a:noFill/>
              </a:ln>
              <a:solidFill>
                <a:srgbClr val="005A52"/>
              </a:solidFill>
              <a:uFillTx/>
              <a:latin typeface="Arial" panose="020B0604020202020204"/>
              <a:ea typeface="Calibri Light" charset="0"/>
              <a:cs typeface="Calibri Light" charset="0"/>
            </a:rPr>
            <a:t>Large</a:t>
          </a:r>
        </a:p>
        <a:p>
          <a:pPr marL="0" lvl="0" indent="0" algn="ctr" defTabSz="1244600">
            <a:lnSpc>
              <a:spcPct val="90000"/>
            </a:lnSpc>
            <a:spcBef>
              <a:spcPct val="0"/>
            </a:spcBef>
            <a:spcAft>
              <a:spcPct val="35000"/>
            </a:spcAft>
            <a:buNone/>
          </a:pPr>
          <a:r>
            <a:rPr lang="en-IE" sz="2800" b="0" i="0" u="none" strike="noStrike" kern="1200" cap="none" spc="-150" baseline="0" dirty="0">
              <a:ln>
                <a:noFill/>
              </a:ln>
              <a:solidFill>
                <a:srgbClr val="005A52"/>
              </a:solidFill>
              <a:uFillTx/>
              <a:latin typeface="Arial" panose="020B0604020202020204"/>
              <a:ea typeface="Calibri Light" charset="0"/>
              <a:cs typeface="Calibri Light" charset="0"/>
            </a:rPr>
            <a:t>FY 2025</a:t>
          </a:r>
        </a:p>
      </dsp:txBody>
      <dsp:txXfrm>
        <a:off x="2319078" y="130021"/>
        <a:ext cx="2207335" cy="3014970"/>
      </dsp:txXfrm>
    </dsp:sp>
    <dsp:sp modelId="{94023562-AE74-4353-9788-DCCC25B259D3}">
      <dsp:nvSpPr>
        <dsp:cNvPr id="0" name=""/>
        <dsp:cNvSpPr/>
      </dsp:nvSpPr>
      <dsp:spPr>
        <a:xfrm>
          <a:off x="3031020" y="3555238"/>
          <a:ext cx="783451" cy="783451"/>
        </a:xfrm>
        <a:prstGeom prst="ellipse">
          <a:avLst/>
        </a:prstGeom>
        <a:solidFill>
          <a:srgbClr val="005A52"/>
        </a:solidFill>
        <a:ln w="254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E0D934-9E68-412E-BF14-FB0F3C49F531}">
      <dsp:nvSpPr>
        <dsp:cNvPr id="0" name=""/>
        <dsp:cNvSpPr/>
      </dsp:nvSpPr>
      <dsp:spPr>
        <a:xfrm>
          <a:off x="4636780" y="0"/>
          <a:ext cx="2207335" cy="3133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IE" sz="2800" b="0" i="0" u="none" strike="noStrike" kern="1200" cap="none" spc="-150" baseline="0" dirty="0">
              <a:ln>
                <a:noFill/>
              </a:ln>
              <a:solidFill>
                <a:srgbClr val="005A52"/>
              </a:solidFill>
              <a:uFillTx/>
              <a:latin typeface="Arial" panose="020B0604020202020204"/>
              <a:ea typeface="Calibri Light" charset="0"/>
              <a:cs typeface="Calibri Light" charset="0"/>
            </a:rPr>
            <a:t>Listed SMEs ex. micros</a:t>
          </a:r>
        </a:p>
        <a:p>
          <a:pPr marL="0" lvl="0" indent="0" algn="ctr" defTabSz="1244600">
            <a:lnSpc>
              <a:spcPct val="90000"/>
            </a:lnSpc>
            <a:spcBef>
              <a:spcPct val="0"/>
            </a:spcBef>
            <a:spcAft>
              <a:spcPct val="35000"/>
            </a:spcAft>
            <a:buNone/>
          </a:pPr>
          <a:r>
            <a:rPr lang="en-IE" sz="2800" b="0" i="0" u="none" strike="noStrike" kern="1200" cap="none" spc="-150" baseline="0" dirty="0">
              <a:ln>
                <a:noFill/>
              </a:ln>
              <a:solidFill>
                <a:srgbClr val="005A52"/>
              </a:solidFill>
              <a:uFillTx/>
              <a:latin typeface="Arial" panose="020B0604020202020204"/>
              <a:ea typeface="Calibri Light" charset="0"/>
              <a:cs typeface="Calibri Light" charset="0"/>
            </a:rPr>
            <a:t>FY 2026</a:t>
          </a:r>
        </a:p>
      </dsp:txBody>
      <dsp:txXfrm>
        <a:off x="4636780" y="0"/>
        <a:ext cx="2207335" cy="3133804"/>
      </dsp:txXfrm>
    </dsp:sp>
    <dsp:sp modelId="{DAE20446-500E-4CDD-994C-3DD890AE3EED}">
      <dsp:nvSpPr>
        <dsp:cNvPr id="0" name=""/>
        <dsp:cNvSpPr/>
      </dsp:nvSpPr>
      <dsp:spPr>
        <a:xfrm>
          <a:off x="5348722" y="3525529"/>
          <a:ext cx="783451" cy="783451"/>
        </a:xfrm>
        <a:prstGeom prst="ellipse">
          <a:avLst/>
        </a:prstGeom>
        <a:solidFill>
          <a:srgbClr val="004D4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FF509E-9F3F-4FD3-9554-4707B4B61E3F}">
      <dsp:nvSpPr>
        <dsp:cNvPr id="0" name=""/>
        <dsp:cNvSpPr/>
      </dsp:nvSpPr>
      <dsp:spPr>
        <a:xfrm>
          <a:off x="7009974" y="4700706"/>
          <a:ext cx="2207335" cy="3133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152" tIns="327152" rIns="327152" bIns="327152" numCol="1" spcCol="1270" anchor="t" anchorCtr="0">
          <a:noAutofit/>
        </a:bodyPr>
        <a:lstStyle/>
        <a:p>
          <a:pPr marL="0" lvl="0" indent="0" algn="ctr" defTabSz="2044700">
            <a:lnSpc>
              <a:spcPct val="90000"/>
            </a:lnSpc>
            <a:spcBef>
              <a:spcPct val="0"/>
            </a:spcBef>
            <a:spcAft>
              <a:spcPct val="35000"/>
            </a:spcAft>
            <a:buNone/>
          </a:pPr>
          <a:endParaRPr lang="en-IE" sz="4600" b="0" i="0" kern="1200" baseline="0" dirty="0"/>
        </a:p>
      </dsp:txBody>
      <dsp:txXfrm>
        <a:off x="7009974" y="4700706"/>
        <a:ext cx="2207335" cy="3133804"/>
      </dsp:txXfrm>
    </dsp:sp>
    <dsp:sp modelId="{DCCA9A5D-5DE0-42F1-B1DD-ADBA78C5EE4B}">
      <dsp:nvSpPr>
        <dsp:cNvPr id="0" name=""/>
        <dsp:cNvSpPr/>
      </dsp:nvSpPr>
      <dsp:spPr>
        <a:xfrm>
          <a:off x="7666424" y="3525529"/>
          <a:ext cx="783451" cy="783451"/>
        </a:xfrm>
        <a:prstGeom prst="ellipse">
          <a:avLst/>
        </a:prstGeom>
        <a:solidFill>
          <a:srgbClr val="0058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94EB790-2F8E-4858-B9CB-88B2AA3759D2}">
      <dsp:nvSpPr>
        <dsp:cNvPr id="0" name=""/>
        <dsp:cNvSpPr/>
      </dsp:nvSpPr>
      <dsp:spPr>
        <a:xfrm>
          <a:off x="9272184" y="0"/>
          <a:ext cx="2207335" cy="3133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244600">
            <a:lnSpc>
              <a:spcPct val="90000"/>
            </a:lnSpc>
            <a:spcBef>
              <a:spcPct val="0"/>
            </a:spcBef>
            <a:spcAft>
              <a:spcPct val="35000"/>
            </a:spcAft>
            <a:buNone/>
          </a:pPr>
          <a:r>
            <a:rPr lang="en-IE" sz="2400" b="0" i="0" u="none" strike="noStrike" kern="1200" cap="none" spc="-150" baseline="0" dirty="0">
              <a:ln>
                <a:noFill/>
              </a:ln>
              <a:solidFill>
                <a:srgbClr val="005A52"/>
              </a:solidFill>
              <a:uFillTx/>
              <a:latin typeface="Arial" panose="020B0604020202020204"/>
              <a:ea typeface="Calibri Light" charset="0"/>
              <a:cs typeface="Calibri Light" charset="0"/>
            </a:rPr>
            <a:t>Subs/Branches</a:t>
          </a:r>
        </a:p>
        <a:p>
          <a:pPr marL="0" lvl="0" indent="0" algn="ctr" defTabSz="1244600">
            <a:lnSpc>
              <a:spcPct val="90000"/>
            </a:lnSpc>
            <a:spcBef>
              <a:spcPct val="0"/>
            </a:spcBef>
            <a:spcAft>
              <a:spcPct val="35000"/>
            </a:spcAft>
            <a:buNone/>
          </a:pPr>
          <a:r>
            <a:rPr lang="en-IE" sz="2400" b="0" i="0" u="none" strike="noStrike" kern="1200" cap="none" spc="-150" baseline="0" dirty="0">
              <a:ln>
                <a:noFill/>
              </a:ln>
              <a:solidFill>
                <a:srgbClr val="005A52"/>
              </a:solidFill>
              <a:uFillTx/>
              <a:latin typeface="Arial" panose="020B0604020202020204"/>
              <a:ea typeface="Calibri Light" charset="0"/>
              <a:cs typeface="Calibri Light" charset="0"/>
            </a:rPr>
            <a:t>3rd country parent</a:t>
          </a:r>
        </a:p>
        <a:p>
          <a:pPr marL="0" lvl="0" indent="0" algn="ctr" defTabSz="1244600">
            <a:lnSpc>
              <a:spcPct val="90000"/>
            </a:lnSpc>
            <a:spcBef>
              <a:spcPct val="0"/>
            </a:spcBef>
            <a:spcAft>
              <a:spcPct val="35000"/>
            </a:spcAft>
            <a:buNone/>
          </a:pPr>
          <a:r>
            <a:rPr lang="en-IE" sz="2400" b="0" i="0" u="none" strike="noStrike" kern="1200" cap="none" spc="-150" baseline="0" dirty="0">
              <a:ln>
                <a:noFill/>
              </a:ln>
              <a:solidFill>
                <a:srgbClr val="005A52"/>
              </a:solidFill>
              <a:uFillTx/>
              <a:latin typeface="Arial" panose="020B0604020202020204"/>
              <a:ea typeface="Calibri Light" charset="0"/>
              <a:cs typeface="Calibri Light" charset="0"/>
            </a:rPr>
            <a:t>(group)</a:t>
          </a:r>
        </a:p>
        <a:p>
          <a:pPr marL="0" lvl="0" indent="0" algn="ctr" defTabSz="1244600">
            <a:lnSpc>
              <a:spcPct val="90000"/>
            </a:lnSpc>
            <a:spcBef>
              <a:spcPct val="0"/>
            </a:spcBef>
            <a:spcAft>
              <a:spcPct val="35000"/>
            </a:spcAft>
            <a:buNone/>
          </a:pPr>
          <a:r>
            <a:rPr lang="en-IE" sz="2400" b="0" i="0" u="none" strike="noStrike" kern="1200" cap="none" spc="-150" baseline="0" dirty="0">
              <a:ln>
                <a:noFill/>
              </a:ln>
              <a:solidFill>
                <a:srgbClr val="005A52"/>
              </a:solidFill>
              <a:uFillTx/>
              <a:latin typeface="Arial" panose="020B0604020202020204"/>
              <a:ea typeface="Calibri Light" charset="0"/>
              <a:cs typeface="Calibri Light" charset="0"/>
            </a:rPr>
            <a:t>FY 2028</a:t>
          </a:r>
        </a:p>
      </dsp:txBody>
      <dsp:txXfrm>
        <a:off x="9272184" y="0"/>
        <a:ext cx="2207335" cy="3133804"/>
      </dsp:txXfrm>
    </dsp:sp>
    <dsp:sp modelId="{487E5078-4216-4C64-90A8-0D63EAC1CA9D}">
      <dsp:nvSpPr>
        <dsp:cNvPr id="0" name=""/>
        <dsp:cNvSpPr/>
      </dsp:nvSpPr>
      <dsp:spPr>
        <a:xfrm>
          <a:off x="9984126" y="3525529"/>
          <a:ext cx="783451" cy="783451"/>
        </a:xfrm>
        <a:prstGeom prst="ellipse">
          <a:avLst/>
        </a:prstGeom>
        <a:solidFill>
          <a:srgbClr val="005A5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05908E-83EA-4F58-88C6-02ABB1A661FE}">
      <dsp:nvSpPr>
        <dsp:cNvPr id="0" name=""/>
        <dsp:cNvSpPr/>
      </dsp:nvSpPr>
      <dsp:spPr>
        <a:xfrm>
          <a:off x="11589886" y="4570026"/>
          <a:ext cx="2207335" cy="2652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t" anchorCtr="0">
          <a:noAutofit/>
        </a:bodyPr>
        <a:lstStyle/>
        <a:p>
          <a:pPr marL="0" lvl="0" indent="0" algn="ctr" defTabSz="1244600">
            <a:lnSpc>
              <a:spcPct val="100000"/>
            </a:lnSpc>
            <a:spcBef>
              <a:spcPct val="0"/>
            </a:spcBef>
            <a:spcAft>
              <a:spcPct val="35000"/>
            </a:spcAft>
            <a:buNone/>
          </a:pPr>
          <a:r>
            <a:rPr kumimoji="0" lang="en-IE" sz="2800" b="0" i="0" u="none" strike="noStrike" kern="1200" cap="none" spc="-150" normalizeH="0" baseline="0" dirty="0">
              <a:ln>
                <a:noFill/>
              </a:ln>
              <a:solidFill>
                <a:srgbClr val="005A52"/>
              </a:solidFill>
              <a:effectLst/>
              <a:uFillTx/>
              <a:latin typeface="Arial" panose="020B0604020202020204"/>
              <a:ea typeface="Calibri Light" charset="0"/>
              <a:cs typeface="Calibri Light" charset="0"/>
              <a:sym typeface="Open Sans"/>
            </a:rPr>
            <a:t>FY 2029</a:t>
          </a:r>
        </a:p>
        <a:p>
          <a:pPr marL="0" lvl="0" indent="0" algn="ctr" defTabSz="1244600">
            <a:lnSpc>
              <a:spcPct val="100000"/>
            </a:lnSpc>
            <a:spcBef>
              <a:spcPct val="0"/>
            </a:spcBef>
            <a:spcAft>
              <a:spcPct val="35000"/>
            </a:spcAft>
            <a:buNone/>
          </a:pPr>
          <a:r>
            <a:rPr kumimoji="0" lang="en-IE" sz="2800" b="0" i="0" u="none" strike="noStrike" kern="1200" cap="none" spc="-150" normalizeH="0" baseline="0" dirty="0">
              <a:ln>
                <a:noFill/>
              </a:ln>
              <a:solidFill>
                <a:srgbClr val="005A52"/>
              </a:solidFill>
              <a:effectLst/>
              <a:uFillTx/>
              <a:latin typeface="Arial" panose="020B0604020202020204"/>
              <a:ea typeface="Calibri Light" charset="0"/>
              <a:cs typeface="Calibri Light" charset="0"/>
              <a:sym typeface="Open Sans"/>
            </a:rPr>
            <a:t>Listed SMEs</a:t>
          </a:r>
        </a:p>
        <a:p>
          <a:pPr marL="0" lvl="0" indent="0" algn="ctr" defTabSz="1244600">
            <a:lnSpc>
              <a:spcPct val="100000"/>
            </a:lnSpc>
            <a:spcBef>
              <a:spcPct val="0"/>
            </a:spcBef>
            <a:spcAft>
              <a:spcPct val="35000"/>
            </a:spcAft>
            <a:buNone/>
          </a:pPr>
          <a:r>
            <a:rPr kumimoji="0" lang="en-IE" sz="2800" b="0" i="0" u="none" strike="noStrike" kern="1200" cap="none" spc="-150" normalizeH="0" baseline="0" dirty="0">
              <a:ln>
                <a:noFill/>
              </a:ln>
              <a:solidFill>
                <a:srgbClr val="005A52"/>
              </a:solidFill>
              <a:effectLst/>
              <a:uFillTx/>
              <a:latin typeface="Arial" panose="020B0604020202020204"/>
              <a:ea typeface="Calibri Light" charset="0"/>
              <a:cs typeface="Calibri Light" charset="0"/>
              <a:sym typeface="Open Sans"/>
            </a:rPr>
            <a:t>ex. micros</a:t>
          </a:r>
        </a:p>
      </dsp:txBody>
      <dsp:txXfrm>
        <a:off x="11589886" y="4570026"/>
        <a:ext cx="2207335" cy="2652075"/>
      </dsp:txXfrm>
    </dsp:sp>
    <dsp:sp modelId="{C407F662-150B-4C4B-94D2-4D24ADA656ED}">
      <dsp:nvSpPr>
        <dsp:cNvPr id="0" name=""/>
        <dsp:cNvSpPr/>
      </dsp:nvSpPr>
      <dsp:spPr>
        <a:xfrm>
          <a:off x="12301828" y="3545206"/>
          <a:ext cx="783451" cy="745351"/>
        </a:xfrm>
        <a:prstGeom prst="ellipse">
          <a:avLst/>
        </a:prstGeom>
        <a:solidFill>
          <a:srgbClr val="004D4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DD53FE-9B2A-4476-8029-05FA8D48FF4A}">
      <dsp:nvSpPr>
        <dsp:cNvPr id="0" name=""/>
        <dsp:cNvSpPr/>
      </dsp:nvSpPr>
      <dsp:spPr>
        <a:xfrm>
          <a:off x="13907587" y="0"/>
          <a:ext cx="2207335" cy="3133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b" anchorCtr="0">
          <a:noAutofit/>
        </a:bodyPr>
        <a:lstStyle/>
        <a:p>
          <a:pPr marL="0" lvl="0" indent="0" algn="ctr" defTabSz="1155700">
            <a:lnSpc>
              <a:spcPct val="90000"/>
            </a:lnSpc>
            <a:spcBef>
              <a:spcPct val="0"/>
            </a:spcBef>
            <a:spcAft>
              <a:spcPct val="35000"/>
            </a:spcAft>
            <a:buNone/>
          </a:pPr>
          <a:r>
            <a:rPr lang="en-IE" sz="2600" b="0" i="0" u="none" strike="noStrike" kern="1200" cap="none" spc="-150" baseline="0" dirty="0">
              <a:ln>
                <a:noFill/>
              </a:ln>
              <a:solidFill>
                <a:srgbClr val="005A52"/>
              </a:solidFill>
              <a:uFillTx/>
              <a:latin typeface="Arial" panose="020B0604020202020204"/>
              <a:ea typeface="Calibri Light" charset="0"/>
              <a:cs typeface="Calibri Light" charset="0"/>
            </a:rPr>
            <a:t>End ‘Artificial Consolidation’</a:t>
          </a:r>
        </a:p>
        <a:p>
          <a:pPr marL="0" lvl="0" indent="0" algn="ctr" defTabSz="1155700">
            <a:lnSpc>
              <a:spcPct val="90000"/>
            </a:lnSpc>
            <a:spcBef>
              <a:spcPct val="0"/>
            </a:spcBef>
            <a:spcAft>
              <a:spcPct val="35000"/>
            </a:spcAft>
            <a:buNone/>
          </a:pPr>
          <a:r>
            <a:rPr lang="en-IE" sz="2600" b="0" i="0" u="none" strike="noStrike" kern="1200" cap="none" spc="-150" baseline="0" dirty="0">
              <a:ln>
                <a:noFill/>
              </a:ln>
              <a:solidFill>
                <a:srgbClr val="005A52"/>
              </a:solidFill>
              <a:uFillTx/>
              <a:latin typeface="Arial" panose="020B0604020202020204"/>
              <a:ea typeface="Calibri Light" charset="0"/>
              <a:cs typeface="Calibri Light" charset="0"/>
            </a:rPr>
            <a:t>FY 2030</a:t>
          </a:r>
        </a:p>
      </dsp:txBody>
      <dsp:txXfrm>
        <a:off x="13907587" y="0"/>
        <a:ext cx="2207335" cy="3133804"/>
      </dsp:txXfrm>
    </dsp:sp>
    <dsp:sp modelId="{524C8875-2129-4052-8AE9-9756F3630307}">
      <dsp:nvSpPr>
        <dsp:cNvPr id="0" name=""/>
        <dsp:cNvSpPr/>
      </dsp:nvSpPr>
      <dsp:spPr>
        <a:xfrm>
          <a:off x="14619529" y="3525529"/>
          <a:ext cx="783451" cy="783451"/>
        </a:xfrm>
        <a:prstGeom prst="ellipse">
          <a:avLst/>
        </a:prstGeom>
        <a:solidFill>
          <a:srgbClr val="0058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8E8B3E-DACA-4C02-9C93-DBAD620DE479}" type="datetimeFigureOut">
              <a:rPr lang="en-IE" smtClean="0"/>
              <a:t>06/11/2024</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297578-A169-4261-A400-67D0CAB1DE3C}" type="slidenum">
              <a:rPr lang="en-IE" smtClean="0"/>
              <a:t>‹#›</a:t>
            </a:fld>
            <a:endParaRPr lang="en-IE"/>
          </a:p>
        </p:txBody>
      </p:sp>
    </p:spTree>
    <p:extLst>
      <p:ext uri="{BB962C8B-B14F-4D97-AF65-F5344CB8AC3E}">
        <p14:creationId xmlns:p14="http://schemas.microsoft.com/office/powerpoint/2010/main" val="3331034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4638" cy="3727450"/>
          </a:xfrm>
        </p:spPr>
      </p:sp>
      <p:sp>
        <p:nvSpPr>
          <p:cNvPr id="3" name="Notes Placeholder 2"/>
          <p:cNvSpPr>
            <a:spLocks noGrp="1"/>
          </p:cNvSpPr>
          <p:nvPr>
            <p:ph type="body" idx="1"/>
          </p:nvPr>
        </p:nvSpPr>
        <p:spPr/>
        <p:txBody>
          <a:bodyPr/>
          <a:lstStyle/>
          <a:p>
            <a:endParaRPr lang="en-IE" dirty="0"/>
          </a:p>
        </p:txBody>
      </p:sp>
    </p:spTree>
    <p:extLst>
      <p:ext uri="{BB962C8B-B14F-4D97-AF65-F5344CB8AC3E}">
        <p14:creationId xmlns:p14="http://schemas.microsoft.com/office/powerpoint/2010/main" val="4089908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5E9F1-4199-DAB4-ED98-F38D9A4569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E1884090-9BE0-1FA2-DD8B-48F1F98427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D22AB92C-0B1D-B96D-4534-D22DA8FB027E}"/>
              </a:ext>
            </a:extLst>
          </p:cNvPr>
          <p:cNvSpPr>
            <a:spLocks noGrp="1"/>
          </p:cNvSpPr>
          <p:nvPr>
            <p:ph type="dt" sz="half" idx="10"/>
          </p:nvPr>
        </p:nvSpPr>
        <p:spPr/>
        <p:txBody>
          <a:bodyPr/>
          <a:lstStyle/>
          <a:p>
            <a:fld id="{BDD05770-1154-4BC9-ABB2-073E18BEBE70}" type="datetimeFigureOut">
              <a:rPr lang="en-IE" smtClean="0"/>
              <a:t>06/11/2024</a:t>
            </a:fld>
            <a:endParaRPr lang="en-IE"/>
          </a:p>
        </p:txBody>
      </p:sp>
      <p:sp>
        <p:nvSpPr>
          <p:cNvPr id="5" name="Footer Placeholder 4">
            <a:extLst>
              <a:ext uri="{FF2B5EF4-FFF2-40B4-BE49-F238E27FC236}">
                <a16:creationId xmlns:a16="http://schemas.microsoft.com/office/drawing/2014/main" id="{FCEE912E-1996-9C39-699A-D3F91AC51D3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C5D51076-0416-3B97-C9A1-C80448F42156}"/>
              </a:ext>
            </a:extLst>
          </p:cNvPr>
          <p:cNvSpPr>
            <a:spLocks noGrp="1"/>
          </p:cNvSpPr>
          <p:nvPr>
            <p:ph type="sldNum" sz="quarter" idx="12"/>
          </p:nvPr>
        </p:nvSpPr>
        <p:spPr/>
        <p:txBody>
          <a:bodyPr/>
          <a:lstStyle/>
          <a:p>
            <a:fld id="{088FA800-E7AC-4ED0-96B5-9A49600E9030}" type="slidenum">
              <a:rPr lang="en-IE" smtClean="0"/>
              <a:t>‹#›</a:t>
            </a:fld>
            <a:endParaRPr lang="en-IE"/>
          </a:p>
        </p:txBody>
      </p:sp>
    </p:spTree>
    <p:extLst>
      <p:ext uri="{BB962C8B-B14F-4D97-AF65-F5344CB8AC3E}">
        <p14:creationId xmlns:p14="http://schemas.microsoft.com/office/powerpoint/2010/main" val="2438288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D2E2A-2700-49CD-6778-0796CC3A4921}"/>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B44D979D-F82A-E62E-F92D-5823B1227B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043F1177-F907-C025-4A59-1F55CD8C5CA3}"/>
              </a:ext>
            </a:extLst>
          </p:cNvPr>
          <p:cNvSpPr>
            <a:spLocks noGrp="1"/>
          </p:cNvSpPr>
          <p:nvPr>
            <p:ph type="dt" sz="half" idx="10"/>
          </p:nvPr>
        </p:nvSpPr>
        <p:spPr/>
        <p:txBody>
          <a:bodyPr/>
          <a:lstStyle/>
          <a:p>
            <a:fld id="{BDD05770-1154-4BC9-ABB2-073E18BEBE70}" type="datetimeFigureOut">
              <a:rPr lang="en-IE" smtClean="0"/>
              <a:t>06/11/2024</a:t>
            </a:fld>
            <a:endParaRPr lang="en-IE"/>
          </a:p>
        </p:txBody>
      </p:sp>
      <p:sp>
        <p:nvSpPr>
          <p:cNvPr id="5" name="Footer Placeholder 4">
            <a:extLst>
              <a:ext uri="{FF2B5EF4-FFF2-40B4-BE49-F238E27FC236}">
                <a16:creationId xmlns:a16="http://schemas.microsoft.com/office/drawing/2014/main" id="{97507D7E-B5EA-8197-2361-F90A21CED6E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164DA17-E3C0-471F-E095-054B5FCA6DA7}"/>
              </a:ext>
            </a:extLst>
          </p:cNvPr>
          <p:cNvSpPr>
            <a:spLocks noGrp="1"/>
          </p:cNvSpPr>
          <p:nvPr>
            <p:ph type="sldNum" sz="quarter" idx="12"/>
          </p:nvPr>
        </p:nvSpPr>
        <p:spPr/>
        <p:txBody>
          <a:bodyPr/>
          <a:lstStyle/>
          <a:p>
            <a:fld id="{088FA800-E7AC-4ED0-96B5-9A49600E9030}" type="slidenum">
              <a:rPr lang="en-IE" smtClean="0"/>
              <a:t>‹#›</a:t>
            </a:fld>
            <a:endParaRPr lang="en-IE"/>
          </a:p>
        </p:txBody>
      </p:sp>
    </p:spTree>
    <p:extLst>
      <p:ext uri="{BB962C8B-B14F-4D97-AF65-F5344CB8AC3E}">
        <p14:creationId xmlns:p14="http://schemas.microsoft.com/office/powerpoint/2010/main" val="17353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4567FE-3718-B662-0BCE-4D10225CFC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39F9926B-AF36-5629-BDE3-C53F3F24E6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D70D3027-1AD6-C9CD-BEAB-A11D09CA2E80}"/>
              </a:ext>
            </a:extLst>
          </p:cNvPr>
          <p:cNvSpPr>
            <a:spLocks noGrp="1"/>
          </p:cNvSpPr>
          <p:nvPr>
            <p:ph type="dt" sz="half" idx="10"/>
          </p:nvPr>
        </p:nvSpPr>
        <p:spPr/>
        <p:txBody>
          <a:bodyPr/>
          <a:lstStyle/>
          <a:p>
            <a:fld id="{BDD05770-1154-4BC9-ABB2-073E18BEBE70}" type="datetimeFigureOut">
              <a:rPr lang="en-IE" smtClean="0"/>
              <a:t>06/11/2024</a:t>
            </a:fld>
            <a:endParaRPr lang="en-IE"/>
          </a:p>
        </p:txBody>
      </p:sp>
      <p:sp>
        <p:nvSpPr>
          <p:cNvPr id="5" name="Footer Placeholder 4">
            <a:extLst>
              <a:ext uri="{FF2B5EF4-FFF2-40B4-BE49-F238E27FC236}">
                <a16:creationId xmlns:a16="http://schemas.microsoft.com/office/drawing/2014/main" id="{FC44591B-0198-9CC4-8FED-D4DF6733B52F}"/>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6F986D1-1EA2-4F12-A91F-D787CA3BAD65}"/>
              </a:ext>
            </a:extLst>
          </p:cNvPr>
          <p:cNvSpPr>
            <a:spLocks noGrp="1"/>
          </p:cNvSpPr>
          <p:nvPr>
            <p:ph type="sldNum" sz="quarter" idx="12"/>
          </p:nvPr>
        </p:nvSpPr>
        <p:spPr/>
        <p:txBody>
          <a:bodyPr/>
          <a:lstStyle/>
          <a:p>
            <a:fld id="{088FA800-E7AC-4ED0-96B5-9A49600E9030}" type="slidenum">
              <a:rPr lang="en-IE" smtClean="0"/>
              <a:t>‹#›</a:t>
            </a:fld>
            <a:endParaRPr lang="en-IE"/>
          </a:p>
        </p:txBody>
      </p:sp>
    </p:spTree>
    <p:extLst>
      <p:ext uri="{BB962C8B-B14F-4D97-AF65-F5344CB8AC3E}">
        <p14:creationId xmlns:p14="http://schemas.microsoft.com/office/powerpoint/2010/main" val="1267315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Blank (with Harp) - White">
    <p:bg>
      <p:bgPr>
        <a:solidFill>
          <a:srgbClr val="FFFFFF"/>
        </a:solidFill>
        <a:effectLst/>
      </p:bgPr>
    </p:bg>
    <p:spTree>
      <p:nvGrpSpPr>
        <p:cNvPr id="1" name=""/>
        <p:cNvGrpSpPr/>
        <p:nvPr/>
      </p:nvGrpSpPr>
      <p:grpSpPr>
        <a:xfrm>
          <a:off x="0" y="0"/>
          <a:ext cx="0" cy="0"/>
          <a:chOff x="0" y="0"/>
          <a:chExt cx="0" cy="0"/>
        </a:xfrm>
      </p:grpSpPr>
      <p:sp>
        <p:nvSpPr>
          <p:cNvPr id="10" name="Rialtas na hÉireann | Government of Ireland"/>
          <p:cNvSpPr txBox="1"/>
          <p:nvPr userDrawn="1"/>
        </p:nvSpPr>
        <p:spPr>
          <a:xfrm>
            <a:off x="720725" y="6305903"/>
            <a:ext cx="5009385" cy="189796"/>
          </a:xfrm>
          <a:prstGeom prst="rect">
            <a:avLst/>
          </a:prstGeom>
          <a:ln w="12700">
            <a:miter lim="400000"/>
          </a:ln>
          <a:extLst>
            <a:ext uri="{C572A759-6A51-4108-AA02-DFA0A04FC94B}">
              <ma14:wrappingTextBoxFlag xmlns="" xmlns:ma14="http://schemas.microsoft.com/office/mac/drawingml/2011/main" val="1"/>
            </a:ext>
          </a:extLst>
        </p:spPr>
        <p:txBody>
          <a:bodyPr wrap="none" lIns="25400" tIns="25400" rIns="25400" bIns="25400" anchor="ctr">
            <a:spAutoFit/>
          </a:bodyPr>
          <a:lstStyle>
            <a:lvl1pPr algn="l">
              <a:defRPr sz="1800">
                <a:solidFill>
                  <a:srgbClr val="929292"/>
                </a:solidFill>
              </a:defRPr>
            </a:lvl1pPr>
          </a:lstStyle>
          <a:p>
            <a:fld id="{93D0CC9E-ED4E-524D-8BB9-8829151DFDE7}" type="slidenum">
              <a:rPr lang="uk-UA" sz="900" b="1" smtClean="0">
                <a:latin typeface="+mn-lt"/>
              </a:rPr>
              <a:t>‹#›</a:t>
            </a:fld>
            <a:r>
              <a:rPr lang="en-GB" sz="900" b="1" dirty="0">
                <a:latin typeface="+mn-lt"/>
              </a:rPr>
              <a:t>  An </a:t>
            </a:r>
            <a:r>
              <a:rPr lang="en-GB" sz="900" b="1" dirty="0" err="1">
                <a:latin typeface="+mn-lt"/>
              </a:rPr>
              <a:t>Roinn</a:t>
            </a:r>
            <a:r>
              <a:rPr lang="en-GB" sz="900" b="1" dirty="0">
                <a:latin typeface="+mn-lt"/>
              </a:rPr>
              <a:t> </a:t>
            </a:r>
            <a:r>
              <a:rPr lang="en-GB" sz="900" b="1" dirty="0" err="1">
                <a:latin typeface="+mn-lt"/>
              </a:rPr>
              <a:t>Fiontar</a:t>
            </a:r>
            <a:r>
              <a:rPr lang="en-GB" sz="900" b="1" dirty="0">
                <a:latin typeface="+mn-lt"/>
              </a:rPr>
              <a:t>, </a:t>
            </a:r>
            <a:r>
              <a:rPr lang="en-GB" sz="900" b="1" dirty="0" err="1">
                <a:latin typeface="+mn-lt"/>
              </a:rPr>
              <a:t>Trádála</a:t>
            </a:r>
            <a:r>
              <a:rPr lang="en-GB" sz="900" b="1" dirty="0">
                <a:latin typeface="+mn-lt"/>
              </a:rPr>
              <a:t> </a:t>
            </a:r>
            <a:r>
              <a:rPr lang="en-GB" sz="900" b="1" dirty="0" err="1">
                <a:latin typeface="+mn-lt"/>
              </a:rPr>
              <a:t>agus</a:t>
            </a:r>
            <a:r>
              <a:rPr lang="en-GB" sz="900" b="1" dirty="0">
                <a:latin typeface="+mn-lt"/>
              </a:rPr>
              <a:t> </a:t>
            </a:r>
            <a:r>
              <a:rPr lang="en-GB" sz="900" b="1" dirty="0" err="1">
                <a:latin typeface="+mn-lt"/>
              </a:rPr>
              <a:t>Fostaíochta</a:t>
            </a:r>
            <a:r>
              <a:rPr lang="en-GB" sz="900" b="1" dirty="0">
                <a:latin typeface="+mn-lt"/>
              </a:rPr>
              <a:t> </a:t>
            </a:r>
            <a:r>
              <a:rPr sz="900" dirty="0">
                <a:latin typeface="+mn-lt"/>
              </a:rPr>
              <a:t>| </a:t>
            </a:r>
            <a:r>
              <a:rPr lang="en-US" sz="900" dirty="0">
                <a:latin typeface="+mn-lt"/>
              </a:rPr>
              <a:t>Department of Enterprise, Trade and Employment</a:t>
            </a:r>
            <a:endParaRPr sz="900" dirty="0">
              <a:latin typeface="+mn-lt"/>
            </a:endParaRPr>
          </a:p>
        </p:txBody>
      </p:sp>
      <p:pic>
        <p:nvPicPr>
          <p:cNvPr id="6" name="Picture 5"/>
          <p:cNvPicPr>
            <a:picLocks noChangeAspect="1"/>
          </p:cNvPicPr>
          <p:nvPr userDrawn="1"/>
        </p:nvPicPr>
        <p:blipFill>
          <a:blip r:embed="rId2"/>
          <a:stretch>
            <a:fillRect/>
          </a:stretch>
        </p:blipFill>
        <p:spPr>
          <a:xfrm>
            <a:off x="1701800" y="4044950"/>
            <a:ext cx="10490200" cy="2813050"/>
          </a:xfrm>
          <a:prstGeom prst="rect">
            <a:avLst/>
          </a:prstGeom>
        </p:spPr>
      </p:pic>
      <p:pic>
        <p:nvPicPr>
          <p:cNvPr id="8" name="Picture 7"/>
          <p:cNvPicPr>
            <a:picLocks noChangeAspect="1"/>
          </p:cNvPicPr>
          <p:nvPr userDrawn="1"/>
        </p:nvPicPr>
        <p:blipFill>
          <a:blip r:embed="rId3"/>
          <a:stretch>
            <a:fillRect/>
          </a:stretch>
        </p:blipFill>
        <p:spPr>
          <a:xfrm>
            <a:off x="0" y="5118100"/>
            <a:ext cx="6502400" cy="1739900"/>
          </a:xfrm>
          <a:prstGeom prst="rect">
            <a:avLst/>
          </a:prstGeom>
        </p:spPr>
      </p:pic>
      <p:sp>
        <p:nvSpPr>
          <p:cNvPr id="43" name="Body Level One…"/>
          <p:cNvSpPr txBox="1">
            <a:spLocks noGrp="1"/>
          </p:cNvSpPr>
          <p:nvPr>
            <p:ph type="body" idx="1" hasCustomPrompt="1"/>
          </p:nvPr>
        </p:nvSpPr>
        <p:spPr>
          <a:xfrm>
            <a:off x="720725" y="1778000"/>
            <a:ext cx="9885112" cy="4376153"/>
          </a:xfrm>
          <a:prstGeom prst="rect">
            <a:avLst/>
          </a:prstGeom>
        </p:spPr>
        <p:txBody>
          <a:bodyPr numCol="1" spcCol="1039079">
            <a:normAutofit/>
          </a:bodyPr>
          <a:lstStyle>
            <a:lvl1pPr algn="l">
              <a:defRPr sz="9000" b="0" i="0" spc="-43">
                <a:solidFill>
                  <a:srgbClr val="004D44"/>
                </a:solidFill>
                <a:latin typeface="+mn-lt"/>
                <a:ea typeface="Calibri" charset="0"/>
                <a:cs typeface="Calibri" charset="0"/>
              </a:defRPr>
            </a:lvl1pPr>
            <a:lvl2pPr marL="0" indent="0" algn="l">
              <a:buClr>
                <a:schemeClr val="accent2">
                  <a:lumMod val="50000"/>
                </a:schemeClr>
              </a:buClr>
              <a:buFont typeface="Arial" charset="0"/>
              <a:buNone/>
              <a:defRPr sz="2200" b="0" i="0" spc="-43">
                <a:solidFill>
                  <a:srgbClr val="5E5E5E"/>
                </a:solidFill>
                <a:latin typeface="+mn-lt"/>
                <a:ea typeface="Calibri Light" charset="0"/>
                <a:cs typeface="Calibri Light" charset="0"/>
              </a:defRPr>
            </a:lvl2pPr>
            <a:lvl3pPr marL="609630" indent="-304815" algn="l">
              <a:buClr>
                <a:schemeClr val="accent4">
                  <a:hueOff val="-1081314"/>
                  <a:satOff val="4338"/>
                  <a:lumOff val="-8931"/>
                </a:schemeClr>
              </a:buClr>
              <a:buSzPct val="100000"/>
              <a:buChar char="—"/>
              <a:defRPr sz="2200" b="0" i="1">
                <a:solidFill>
                  <a:srgbClr val="5E5E5E"/>
                </a:solidFill>
                <a:latin typeface="+mn-lt"/>
                <a:ea typeface="Calibri Light" charset="0"/>
                <a:cs typeface="Calibri Light" charset="0"/>
              </a:defRPr>
            </a:lvl3pPr>
            <a:lvl4pPr marL="914446" indent="-304815" algn="l">
              <a:buClr>
                <a:srgbClr val="83BE41"/>
              </a:buClr>
              <a:buSzPct val="100000"/>
              <a:buFont typeface=".AppleSystemUIFont" charset="-120"/>
              <a:buChar char="—"/>
              <a:defRPr sz="2200" b="0" i="0">
                <a:solidFill>
                  <a:srgbClr val="5E5E5E"/>
                </a:solidFill>
                <a:latin typeface="+mn-lt"/>
                <a:ea typeface="Calibri Light" charset="0"/>
                <a:cs typeface="Calibri Light" charset="0"/>
              </a:defRPr>
            </a:lvl4pPr>
            <a:lvl5pPr marL="1206560" indent="-304815" algn="l">
              <a:buClr>
                <a:srgbClr val="929292"/>
              </a:buClr>
              <a:buSzPct val="100000"/>
              <a:buChar char="–"/>
              <a:defRPr sz="2200" b="0" i="1">
                <a:solidFill>
                  <a:srgbClr val="5E5E5E"/>
                </a:solidFill>
                <a:latin typeface="+mn-lt"/>
                <a:ea typeface="Calibri Light" charset="0"/>
                <a:cs typeface="Calibri Light" charset="0"/>
              </a:defRPr>
            </a:lvl5pPr>
          </a:lstStyle>
          <a:p>
            <a:r>
              <a:rPr lang="en-US" dirty="0"/>
              <a:t>Title Text</a:t>
            </a:r>
            <a:endParaRPr lang="en-US" sz="2400" spc="0" dirty="0">
              <a:latin typeface="+mn-lt"/>
            </a:endParaRPr>
          </a:p>
        </p:txBody>
      </p:sp>
      <p:pic>
        <p:nvPicPr>
          <p:cNvPr id="7" name="Picture 6"/>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10852484" y="475249"/>
            <a:ext cx="737274" cy="1004637"/>
          </a:xfrm>
          <a:prstGeom prst="rect">
            <a:avLst/>
          </a:prstGeom>
        </p:spPr>
      </p:pic>
    </p:spTree>
    <p:extLst>
      <p:ext uri="{BB962C8B-B14F-4D97-AF65-F5344CB8AC3E}">
        <p14:creationId xmlns:p14="http://schemas.microsoft.com/office/powerpoint/2010/main" val="79946916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B8F00-7EC3-A2CD-50AB-D373E2F0C875}"/>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874A6E4-A130-4656-5D1F-DF66E3C4AB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9CC89694-239F-9FC1-DC9F-5DE7F6A2E35F}"/>
              </a:ext>
            </a:extLst>
          </p:cNvPr>
          <p:cNvSpPr>
            <a:spLocks noGrp="1"/>
          </p:cNvSpPr>
          <p:nvPr>
            <p:ph type="dt" sz="half" idx="10"/>
          </p:nvPr>
        </p:nvSpPr>
        <p:spPr/>
        <p:txBody>
          <a:bodyPr/>
          <a:lstStyle/>
          <a:p>
            <a:fld id="{BDD05770-1154-4BC9-ABB2-073E18BEBE70}" type="datetimeFigureOut">
              <a:rPr lang="en-IE" smtClean="0"/>
              <a:t>06/11/2024</a:t>
            </a:fld>
            <a:endParaRPr lang="en-IE"/>
          </a:p>
        </p:txBody>
      </p:sp>
      <p:sp>
        <p:nvSpPr>
          <p:cNvPr id="5" name="Footer Placeholder 4">
            <a:extLst>
              <a:ext uri="{FF2B5EF4-FFF2-40B4-BE49-F238E27FC236}">
                <a16:creationId xmlns:a16="http://schemas.microsoft.com/office/drawing/2014/main" id="{E1D79585-B99D-9CD4-9CC6-8D35190D523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B600DDD-0BF5-EC27-A5B6-37A74E30E854}"/>
              </a:ext>
            </a:extLst>
          </p:cNvPr>
          <p:cNvSpPr>
            <a:spLocks noGrp="1"/>
          </p:cNvSpPr>
          <p:nvPr>
            <p:ph type="sldNum" sz="quarter" idx="12"/>
          </p:nvPr>
        </p:nvSpPr>
        <p:spPr/>
        <p:txBody>
          <a:bodyPr/>
          <a:lstStyle/>
          <a:p>
            <a:fld id="{088FA800-E7AC-4ED0-96B5-9A49600E9030}" type="slidenum">
              <a:rPr lang="en-IE" smtClean="0"/>
              <a:t>‹#›</a:t>
            </a:fld>
            <a:endParaRPr lang="en-IE"/>
          </a:p>
        </p:txBody>
      </p:sp>
    </p:spTree>
    <p:extLst>
      <p:ext uri="{BB962C8B-B14F-4D97-AF65-F5344CB8AC3E}">
        <p14:creationId xmlns:p14="http://schemas.microsoft.com/office/powerpoint/2010/main" val="692383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20A97-0729-FE31-216E-3F9D4F574F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AD8A0342-08F1-FFDB-48F9-CCBA4DCED35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102BE3-8A56-4BC6-5156-4E5F9788441D}"/>
              </a:ext>
            </a:extLst>
          </p:cNvPr>
          <p:cNvSpPr>
            <a:spLocks noGrp="1"/>
          </p:cNvSpPr>
          <p:nvPr>
            <p:ph type="dt" sz="half" idx="10"/>
          </p:nvPr>
        </p:nvSpPr>
        <p:spPr/>
        <p:txBody>
          <a:bodyPr/>
          <a:lstStyle/>
          <a:p>
            <a:fld id="{BDD05770-1154-4BC9-ABB2-073E18BEBE70}" type="datetimeFigureOut">
              <a:rPr lang="en-IE" smtClean="0"/>
              <a:t>06/11/2024</a:t>
            </a:fld>
            <a:endParaRPr lang="en-IE"/>
          </a:p>
        </p:txBody>
      </p:sp>
      <p:sp>
        <p:nvSpPr>
          <p:cNvPr id="5" name="Footer Placeholder 4">
            <a:extLst>
              <a:ext uri="{FF2B5EF4-FFF2-40B4-BE49-F238E27FC236}">
                <a16:creationId xmlns:a16="http://schemas.microsoft.com/office/drawing/2014/main" id="{93506EC8-4356-0FAE-F09D-4C22A635D46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A32F441-54C6-3C1C-607E-7538A37F89F8}"/>
              </a:ext>
            </a:extLst>
          </p:cNvPr>
          <p:cNvSpPr>
            <a:spLocks noGrp="1"/>
          </p:cNvSpPr>
          <p:nvPr>
            <p:ph type="sldNum" sz="quarter" idx="12"/>
          </p:nvPr>
        </p:nvSpPr>
        <p:spPr/>
        <p:txBody>
          <a:bodyPr/>
          <a:lstStyle/>
          <a:p>
            <a:fld id="{088FA800-E7AC-4ED0-96B5-9A49600E9030}" type="slidenum">
              <a:rPr lang="en-IE" smtClean="0"/>
              <a:t>‹#›</a:t>
            </a:fld>
            <a:endParaRPr lang="en-IE"/>
          </a:p>
        </p:txBody>
      </p:sp>
    </p:spTree>
    <p:extLst>
      <p:ext uri="{BB962C8B-B14F-4D97-AF65-F5344CB8AC3E}">
        <p14:creationId xmlns:p14="http://schemas.microsoft.com/office/powerpoint/2010/main" val="3400618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33A0A-7D28-D554-ED80-1BBDD3D14E70}"/>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DD59FFB9-59F0-0D94-2079-8FC12E5DDF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17687906-062B-3ADE-7A53-4213492739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3756D59E-77FB-AD81-B1ED-952CD3A48E51}"/>
              </a:ext>
            </a:extLst>
          </p:cNvPr>
          <p:cNvSpPr>
            <a:spLocks noGrp="1"/>
          </p:cNvSpPr>
          <p:nvPr>
            <p:ph type="dt" sz="half" idx="10"/>
          </p:nvPr>
        </p:nvSpPr>
        <p:spPr/>
        <p:txBody>
          <a:bodyPr/>
          <a:lstStyle/>
          <a:p>
            <a:fld id="{BDD05770-1154-4BC9-ABB2-073E18BEBE70}" type="datetimeFigureOut">
              <a:rPr lang="en-IE" smtClean="0"/>
              <a:t>06/11/2024</a:t>
            </a:fld>
            <a:endParaRPr lang="en-IE"/>
          </a:p>
        </p:txBody>
      </p:sp>
      <p:sp>
        <p:nvSpPr>
          <p:cNvPr id="6" name="Footer Placeholder 5">
            <a:extLst>
              <a:ext uri="{FF2B5EF4-FFF2-40B4-BE49-F238E27FC236}">
                <a16:creationId xmlns:a16="http://schemas.microsoft.com/office/drawing/2014/main" id="{C38CD66A-9359-0FF3-3D7C-4FC383B8EDFA}"/>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40E5DA44-3680-B904-6D5E-6EA1A4AD418D}"/>
              </a:ext>
            </a:extLst>
          </p:cNvPr>
          <p:cNvSpPr>
            <a:spLocks noGrp="1"/>
          </p:cNvSpPr>
          <p:nvPr>
            <p:ph type="sldNum" sz="quarter" idx="12"/>
          </p:nvPr>
        </p:nvSpPr>
        <p:spPr/>
        <p:txBody>
          <a:bodyPr/>
          <a:lstStyle/>
          <a:p>
            <a:fld id="{088FA800-E7AC-4ED0-96B5-9A49600E9030}" type="slidenum">
              <a:rPr lang="en-IE" smtClean="0"/>
              <a:t>‹#›</a:t>
            </a:fld>
            <a:endParaRPr lang="en-IE"/>
          </a:p>
        </p:txBody>
      </p:sp>
    </p:spTree>
    <p:extLst>
      <p:ext uri="{BB962C8B-B14F-4D97-AF65-F5344CB8AC3E}">
        <p14:creationId xmlns:p14="http://schemas.microsoft.com/office/powerpoint/2010/main" val="1767688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0C896-7FD0-7328-95D3-5C3CF3D2992D}"/>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6BF42CE5-0076-79A4-7497-5FCD6013B8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CF7ECE-25F0-35D5-D503-8C6B87A5E4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753934B5-93D6-457B-3D4D-6EF2FA809F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C7BB73-F05A-8236-861E-BC8C0867CE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7279BECA-E76F-6499-4513-5275543BD34D}"/>
              </a:ext>
            </a:extLst>
          </p:cNvPr>
          <p:cNvSpPr>
            <a:spLocks noGrp="1"/>
          </p:cNvSpPr>
          <p:nvPr>
            <p:ph type="dt" sz="half" idx="10"/>
          </p:nvPr>
        </p:nvSpPr>
        <p:spPr/>
        <p:txBody>
          <a:bodyPr/>
          <a:lstStyle/>
          <a:p>
            <a:fld id="{BDD05770-1154-4BC9-ABB2-073E18BEBE70}" type="datetimeFigureOut">
              <a:rPr lang="en-IE" smtClean="0"/>
              <a:t>06/11/2024</a:t>
            </a:fld>
            <a:endParaRPr lang="en-IE"/>
          </a:p>
        </p:txBody>
      </p:sp>
      <p:sp>
        <p:nvSpPr>
          <p:cNvPr id="8" name="Footer Placeholder 7">
            <a:extLst>
              <a:ext uri="{FF2B5EF4-FFF2-40B4-BE49-F238E27FC236}">
                <a16:creationId xmlns:a16="http://schemas.microsoft.com/office/drawing/2014/main" id="{CFB7DBFC-E941-F3ED-232F-02D0BDF69FDD}"/>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BDD4B67A-8B28-8993-56C2-16B5D8F54740}"/>
              </a:ext>
            </a:extLst>
          </p:cNvPr>
          <p:cNvSpPr>
            <a:spLocks noGrp="1"/>
          </p:cNvSpPr>
          <p:nvPr>
            <p:ph type="sldNum" sz="quarter" idx="12"/>
          </p:nvPr>
        </p:nvSpPr>
        <p:spPr/>
        <p:txBody>
          <a:bodyPr/>
          <a:lstStyle/>
          <a:p>
            <a:fld id="{088FA800-E7AC-4ED0-96B5-9A49600E9030}" type="slidenum">
              <a:rPr lang="en-IE" smtClean="0"/>
              <a:t>‹#›</a:t>
            </a:fld>
            <a:endParaRPr lang="en-IE"/>
          </a:p>
        </p:txBody>
      </p:sp>
    </p:spTree>
    <p:extLst>
      <p:ext uri="{BB962C8B-B14F-4D97-AF65-F5344CB8AC3E}">
        <p14:creationId xmlns:p14="http://schemas.microsoft.com/office/powerpoint/2010/main" val="291621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E2E72-D890-A2DE-6684-8D3C5B21F176}"/>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0EC1F9E8-24D6-6675-261F-5A34E548702A}"/>
              </a:ext>
            </a:extLst>
          </p:cNvPr>
          <p:cNvSpPr>
            <a:spLocks noGrp="1"/>
          </p:cNvSpPr>
          <p:nvPr>
            <p:ph type="dt" sz="half" idx="10"/>
          </p:nvPr>
        </p:nvSpPr>
        <p:spPr/>
        <p:txBody>
          <a:bodyPr/>
          <a:lstStyle/>
          <a:p>
            <a:fld id="{BDD05770-1154-4BC9-ABB2-073E18BEBE70}" type="datetimeFigureOut">
              <a:rPr lang="en-IE" smtClean="0"/>
              <a:t>06/11/2024</a:t>
            </a:fld>
            <a:endParaRPr lang="en-IE"/>
          </a:p>
        </p:txBody>
      </p:sp>
      <p:sp>
        <p:nvSpPr>
          <p:cNvPr id="4" name="Footer Placeholder 3">
            <a:extLst>
              <a:ext uri="{FF2B5EF4-FFF2-40B4-BE49-F238E27FC236}">
                <a16:creationId xmlns:a16="http://schemas.microsoft.com/office/drawing/2014/main" id="{8ECDF72F-3727-8CA9-8675-BFFD60966D0E}"/>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711B63C7-78A7-0467-2850-028081445A38}"/>
              </a:ext>
            </a:extLst>
          </p:cNvPr>
          <p:cNvSpPr>
            <a:spLocks noGrp="1"/>
          </p:cNvSpPr>
          <p:nvPr>
            <p:ph type="sldNum" sz="quarter" idx="12"/>
          </p:nvPr>
        </p:nvSpPr>
        <p:spPr/>
        <p:txBody>
          <a:bodyPr/>
          <a:lstStyle/>
          <a:p>
            <a:fld id="{088FA800-E7AC-4ED0-96B5-9A49600E9030}" type="slidenum">
              <a:rPr lang="en-IE" smtClean="0"/>
              <a:t>‹#›</a:t>
            </a:fld>
            <a:endParaRPr lang="en-IE"/>
          </a:p>
        </p:txBody>
      </p:sp>
    </p:spTree>
    <p:extLst>
      <p:ext uri="{BB962C8B-B14F-4D97-AF65-F5344CB8AC3E}">
        <p14:creationId xmlns:p14="http://schemas.microsoft.com/office/powerpoint/2010/main" val="2328743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567365-2174-F294-61D0-C4A8A0E6C17B}"/>
              </a:ext>
            </a:extLst>
          </p:cNvPr>
          <p:cNvSpPr>
            <a:spLocks noGrp="1"/>
          </p:cNvSpPr>
          <p:nvPr>
            <p:ph type="dt" sz="half" idx="10"/>
          </p:nvPr>
        </p:nvSpPr>
        <p:spPr/>
        <p:txBody>
          <a:bodyPr/>
          <a:lstStyle/>
          <a:p>
            <a:fld id="{BDD05770-1154-4BC9-ABB2-073E18BEBE70}" type="datetimeFigureOut">
              <a:rPr lang="en-IE" smtClean="0"/>
              <a:t>06/11/2024</a:t>
            </a:fld>
            <a:endParaRPr lang="en-IE"/>
          </a:p>
        </p:txBody>
      </p:sp>
      <p:sp>
        <p:nvSpPr>
          <p:cNvPr id="3" name="Footer Placeholder 2">
            <a:extLst>
              <a:ext uri="{FF2B5EF4-FFF2-40B4-BE49-F238E27FC236}">
                <a16:creationId xmlns:a16="http://schemas.microsoft.com/office/drawing/2014/main" id="{0E5A255D-DBD1-B7AB-D772-EBA4667A1F9D}"/>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10DF6A88-DB78-3481-3F58-9B32D192983D}"/>
              </a:ext>
            </a:extLst>
          </p:cNvPr>
          <p:cNvSpPr>
            <a:spLocks noGrp="1"/>
          </p:cNvSpPr>
          <p:nvPr>
            <p:ph type="sldNum" sz="quarter" idx="12"/>
          </p:nvPr>
        </p:nvSpPr>
        <p:spPr/>
        <p:txBody>
          <a:bodyPr/>
          <a:lstStyle/>
          <a:p>
            <a:fld id="{088FA800-E7AC-4ED0-96B5-9A49600E9030}" type="slidenum">
              <a:rPr lang="en-IE" smtClean="0"/>
              <a:t>‹#›</a:t>
            </a:fld>
            <a:endParaRPr lang="en-IE"/>
          </a:p>
        </p:txBody>
      </p:sp>
    </p:spTree>
    <p:extLst>
      <p:ext uri="{BB962C8B-B14F-4D97-AF65-F5344CB8AC3E}">
        <p14:creationId xmlns:p14="http://schemas.microsoft.com/office/powerpoint/2010/main" val="1421195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E14A1-9EBE-11B9-C160-255CA07760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54513927-2790-95F5-93D6-166017CD35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3EEA5B53-2D56-3DE5-A579-4B994C367C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C1E3B4-3727-6A6B-5DDC-69ABF7A24D0F}"/>
              </a:ext>
            </a:extLst>
          </p:cNvPr>
          <p:cNvSpPr>
            <a:spLocks noGrp="1"/>
          </p:cNvSpPr>
          <p:nvPr>
            <p:ph type="dt" sz="half" idx="10"/>
          </p:nvPr>
        </p:nvSpPr>
        <p:spPr/>
        <p:txBody>
          <a:bodyPr/>
          <a:lstStyle/>
          <a:p>
            <a:fld id="{BDD05770-1154-4BC9-ABB2-073E18BEBE70}" type="datetimeFigureOut">
              <a:rPr lang="en-IE" smtClean="0"/>
              <a:t>06/11/2024</a:t>
            </a:fld>
            <a:endParaRPr lang="en-IE"/>
          </a:p>
        </p:txBody>
      </p:sp>
      <p:sp>
        <p:nvSpPr>
          <p:cNvPr id="6" name="Footer Placeholder 5">
            <a:extLst>
              <a:ext uri="{FF2B5EF4-FFF2-40B4-BE49-F238E27FC236}">
                <a16:creationId xmlns:a16="http://schemas.microsoft.com/office/drawing/2014/main" id="{4045B4DE-AD6F-9F8B-95D8-DCD02DC709F1}"/>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A641EA6E-B42F-84A5-62FF-6224D7FB20F0}"/>
              </a:ext>
            </a:extLst>
          </p:cNvPr>
          <p:cNvSpPr>
            <a:spLocks noGrp="1"/>
          </p:cNvSpPr>
          <p:nvPr>
            <p:ph type="sldNum" sz="quarter" idx="12"/>
          </p:nvPr>
        </p:nvSpPr>
        <p:spPr/>
        <p:txBody>
          <a:bodyPr/>
          <a:lstStyle/>
          <a:p>
            <a:fld id="{088FA800-E7AC-4ED0-96B5-9A49600E9030}" type="slidenum">
              <a:rPr lang="en-IE" smtClean="0"/>
              <a:t>‹#›</a:t>
            </a:fld>
            <a:endParaRPr lang="en-IE"/>
          </a:p>
        </p:txBody>
      </p:sp>
    </p:spTree>
    <p:extLst>
      <p:ext uri="{BB962C8B-B14F-4D97-AF65-F5344CB8AC3E}">
        <p14:creationId xmlns:p14="http://schemas.microsoft.com/office/powerpoint/2010/main" val="2430790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59C16-CA3E-5F8E-B612-A48030A1C1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CA584031-90C9-3292-6D47-3E8BC5A6D1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8DF9D087-0F5A-1838-0773-D7874C67AC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D00D20-B962-49FB-BA74-1E4A250099D5}"/>
              </a:ext>
            </a:extLst>
          </p:cNvPr>
          <p:cNvSpPr>
            <a:spLocks noGrp="1"/>
          </p:cNvSpPr>
          <p:nvPr>
            <p:ph type="dt" sz="half" idx="10"/>
          </p:nvPr>
        </p:nvSpPr>
        <p:spPr/>
        <p:txBody>
          <a:bodyPr/>
          <a:lstStyle/>
          <a:p>
            <a:fld id="{BDD05770-1154-4BC9-ABB2-073E18BEBE70}" type="datetimeFigureOut">
              <a:rPr lang="en-IE" smtClean="0"/>
              <a:t>06/11/2024</a:t>
            </a:fld>
            <a:endParaRPr lang="en-IE"/>
          </a:p>
        </p:txBody>
      </p:sp>
      <p:sp>
        <p:nvSpPr>
          <p:cNvPr id="6" name="Footer Placeholder 5">
            <a:extLst>
              <a:ext uri="{FF2B5EF4-FFF2-40B4-BE49-F238E27FC236}">
                <a16:creationId xmlns:a16="http://schemas.microsoft.com/office/drawing/2014/main" id="{54281EF7-C895-AE78-A4FF-19D3B99D973F}"/>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B0D5F4B0-AC08-4083-11DC-3A4DBD0A142C}"/>
              </a:ext>
            </a:extLst>
          </p:cNvPr>
          <p:cNvSpPr>
            <a:spLocks noGrp="1"/>
          </p:cNvSpPr>
          <p:nvPr>
            <p:ph type="sldNum" sz="quarter" idx="12"/>
          </p:nvPr>
        </p:nvSpPr>
        <p:spPr/>
        <p:txBody>
          <a:bodyPr/>
          <a:lstStyle/>
          <a:p>
            <a:fld id="{088FA800-E7AC-4ED0-96B5-9A49600E9030}" type="slidenum">
              <a:rPr lang="en-IE" smtClean="0"/>
              <a:t>‹#›</a:t>
            </a:fld>
            <a:endParaRPr lang="en-IE"/>
          </a:p>
        </p:txBody>
      </p:sp>
    </p:spTree>
    <p:extLst>
      <p:ext uri="{BB962C8B-B14F-4D97-AF65-F5344CB8AC3E}">
        <p14:creationId xmlns:p14="http://schemas.microsoft.com/office/powerpoint/2010/main" val="412511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EFBB57-AAEB-275B-B34A-E0C36C97BE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B2B372D0-4B75-DFF7-1784-99FF84EBE6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DF7A071-36AD-117C-AD51-DF825A6640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D05770-1154-4BC9-ABB2-073E18BEBE70}" type="datetimeFigureOut">
              <a:rPr lang="en-IE" smtClean="0"/>
              <a:t>06/11/2024</a:t>
            </a:fld>
            <a:endParaRPr lang="en-IE"/>
          </a:p>
        </p:txBody>
      </p:sp>
      <p:sp>
        <p:nvSpPr>
          <p:cNvPr id="5" name="Footer Placeholder 4">
            <a:extLst>
              <a:ext uri="{FF2B5EF4-FFF2-40B4-BE49-F238E27FC236}">
                <a16:creationId xmlns:a16="http://schemas.microsoft.com/office/drawing/2014/main" id="{AC7283FE-18EF-9EDA-49AA-A47652A4C1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
        <p:nvSpPr>
          <p:cNvPr id="6" name="Slide Number Placeholder 5">
            <a:extLst>
              <a:ext uri="{FF2B5EF4-FFF2-40B4-BE49-F238E27FC236}">
                <a16:creationId xmlns:a16="http://schemas.microsoft.com/office/drawing/2014/main" id="{3A9974F8-5B01-5EEA-B8BA-E2DB906E64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88FA800-E7AC-4ED0-96B5-9A49600E9030}" type="slidenum">
              <a:rPr lang="en-IE" smtClean="0"/>
              <a:t>‹#›</a:t>
            </a:fld>
            <a:endParaRPr lang="en-IE"/>
          </a:p>
        </p:txBody>
      </p:sp>
    </p:spTree>
    <p:extLst>
      <p:ext uri="{BB962C8B-B14F-4D97-AF65-F5344CB8AC3E}">
        <p14:creationId xmlns:p14="http://schemas.microsoft.com/office/powerpoint/2010/main" val="1202175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hyperlink" Target="mailto:csrd@enterprise.gov.ie"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459612" y="5810650"/>
            <a:ext cx="11516306" cy="1167470"/>
            <a:chOff x="0" y="0"/>
            <a:chExt cx="23032612" cy="2334940"/>
          </a:xfrm>
        </p:grpSpPr>
        <p:sp>
          <p:nvSpPr>
            <p:cNvPr id="3" name="Freeform 3"/>
            <p:cNvSpPr/>
            <p:nvPr/>
          </p:nvSpPr>
          <p:spPr>
            <a:xfrm>
              <a:off x="0" y="499380"/>
              <a:ext cx="5248538" cy="1336180"/>
            </a:xfrm>
            <a:custGeom>
              <a:avLst/>
              <a:gdLst/>
              <a:ahLst/>
              <a:cxnLst/>
              <a:rect l="l" t="t" r="r" b="b"/>
              <a:pathLst>
                <a:path w="5248538" h="1336180">
                  <a:moveTo>
                    <a:pt x="0" y="0"/>
                  </a:moveTo>
                  <a:lnTo>
                    <a:pt x="5248538" y="0"/>
                  </a:lnTo>
                  <a:lnTo>
                    <a:pt x="5248538" y="1336180"/>
                  </a:lnTo>
                  <a:lnTo>
                    <a:pt x="0" y="1336180"/>
                  </a:lnTo>
                  <a:lnTo>
                    <a:pt x="0" y="0"/>
                  </a:lnTo>
                  <a:close/>
                </a:path>
              </a:pathLst>
            </a:custGeom>
            <a:blipFill>
              <a:blip r:embed="rId2"/>
              <a:stretch>
                <a:fillRect l="-13708" t="-45236" r="-14339" b="-103884"/>
              </a:stretch>
            </a:blipFill>
          </p:spPr>
          <p:txBody>
            <a:bodyPr/>
            <a:lstStyle/>
            <a:p>
              <a:endParaRPr lang="en-IE" sz="1200"/>
            </a:p>
          </p:txBody>
        </p:sp>
        <p:sp>
          <p:nvSpPr>
            <p:cNvPr id="4" name="Freeform 4"/>
            <p:cNvSpPr/>
            <p:nvPr/>
          </p:nvSpPr>
          <p:spPr>
            <a:xfrm>
              <a:off x="18662938" y="0"/>
              <a:ext cx="4369674" cy="2334940"/>
            </a:xfrm>
            <a:custGeom>
              <a:avLst/>
              <a:gdLst/>
              <a:ahLst/>
              <a:cxnLst/>
              <a:rect l="l" t="t" r="r" b="b"/>
              <a:pathLst>
                <a:path w="4369674" h="2334940">
                  <a:moveTo>
                    <a:pt x="0" y="0"/>
                  </a:moveTo>
                  <a:lnTo>
                    <a:pt x="4369674" y="0"/>
                  </a:lnTo>
                  <a:lnTo>
                    <a:pt x="4369674" y="2334940"/>
                  </a:lnTo>
                  <a:lnTo>
                    <a:pt x="0" y="2334940"/>
                  </a:lnTo>
                  <a:lnTo>
                    <a:pt x="0" y="0"/>
                  </a:lnTo>
                  <a:close/>
                </a:path>
              </a:pathLst>
            </a:custGeom>
            <a:blipFill>
              <a:blip r:embed="rId3"/>
              <a:stretch>
                <a:fillRect/>
              </a:stretch>
            </a:blipFill>
          </p:spPr>
          <p:txBody>
            <a:bodyPr/>
            <a:lstStyle/>
            <a:p>
              <a:endParaRPr lang="en-IE" sz="1200"/>
            </a:p>
          </p:txBody>
        </p:sp>
      </p:grpSp>
      <p:grpSp>
        <p:nvGrpSpPr>
          <p:cNvPr id="5" name="Group 5"/>
          <p:cNvGrpSpPr/>
          <p:nvPr/>
        </p:nvGrpSpPr>
        <p:grpSpPr>
          <a:xfrm>
            <a:off x="-128854" y="0"/>
            <a:ext cx="273106" cy="6858000"/>
            <a:chOff x="0" y="0"/>
            <a:chExt cx="107894" cy="2709333"/>
          </a:xfrm>
        </p:grpSpPr>
        <p:sp>
          <p:nvSpPr>
            <p:cNvPr id="6" name="Freeform 6"/>
            <p:cNvSpPr/>
            <p:nvPr/>
          </p:nvSpPr>
          <p:spPr>
            <a:xfrm>
              <a:off x="0" y="0"/>
              <a:ext cx="107894" cy="2709333"/>
            </a:xfrm>
            <a:custGeom>
              <a:avLst/>
              <a:gdLst/>
              <a:ahLst/>
              <a:cxnLst/>
              <a:rect l="l" t="t" r="r" b="b"/>
              <a:pathLst>
                <a:path w="107894" h="2709333">
                  <a:moveTo>
                    <a:pt x="0" y="0"/>
                  </a:moveTo>
                  <a:lnTo>
                    <a:pt x="107894" y="0"/>
                  </a:lnTo>
                  <a:lnTo>
                    <a:pt x="107894" y="2709333"/>
                  </a:lnTo>
                  <a:lnTo>
                    <a:pt x="0" y="2709333"/>
                  </a:lnTo>
                  <a:close/>
                </a:path>
              </a:pathLst>
            </a:custGeom>
            <a:solidFill>
              <a:srgbClr val="689F38"/>
            </a:solidFill>
          </p:spPr>
          <p:txBody>
            <a:bodyPr/>
            <a:lstStyle/>
            <a:p>
              <a:endParaRPr lang="en-IE" sz="1200"/>
            </a:p>
          </p:txBody>
        </p:sp>
        <p:sp>
          <p:nvSpPr>
            <p:cNvPr id="7" name="TextBox 7"/>
            <p:cNvSpPr txBox="1"/>
            <p:nvPr/>
          </p:nvSpPr>
          <p:spPr>
            <a:xfrm>
              <a:off x="0" y="-95250"/>
              <a:ext cx="107894" cy="2804583"/>
            </a:xfrm>
            <a:prstGeom prst="rect">
              <a:avLst/>
            </a:prstGeom>
          </p:spPr>
          <p:txBody>
            <a:bodyPr lIns="33867" tIns="33867" rIns="33867" bIns="33867" rtlCol="0" anchor="ctr"/>
            <a:lstStyle/>
            <a:p>
              <a:pPr algn="ctr">
                <a:lnSpc>
                  <a:spcPts val="2008"/>
                </a:lnSpc>
              </a:pPr>
              <a:endParaRPr sz="1200"/>
            </a:p>
          </p:txBody>
        </p:sp>
      </p:grpSp>
      <p:sp>
        <p:nvSpPr>
          <p:cNvPr id="8" name="AutoShape 8"/>
          <p:cNvSpPr/>
          <p:nvPr/>
        </p:nvSpPr>
        <p:spPr>
          <a:xfrm>
            <a:off x="459612" y="5773514"/>
            <a:ext cx="11322097" cy="0"/>
          </a:xfrm>
          <a:prstGeom prst="line">
            <a:avLst/>
          </a:prstGeom>
          <a:ln w="28575" cap="flat">
            <a:solidFill>
              <a:srgbClr val="689F38"/>
            </a:solidFill>
            <a:prstDash val="solid"/>
            <a:headEnd type="none" w="sm" len="sm"/>
            <a:tailEnd type="none" w="sm" len="sm"/>
          </a:ln>
        </p:spPr>
        <p:txBody>
          <a:bodyPr/>
          <a:lstStyle/>
          <a:p>
            <a:endParaRPr lang="en-IE" sz="1200"/>
          </a:p>
        </p:txBody>
      </p:sp>
      <p:sp>
        <p:nvSpPr>
          <p:cNvPr id="9" name="AutoShape 9"/>
          <p:cNvSpPr/>
          <p:nvPr/>
        </p:nvSpPr>
        <p:spPr>
          <a:xfrm>
            <a:off x="459612" y="1274581"/>
            <a:ext cx="11322097" cy="0"/>
          </a:xfrm>
          <a:prstGeom prst="line">
            <a:avLst/>
          </a:prstGeom>
          <a:ln w="28575" cap="flat">
            <a:solidFill>
              <a:srgbClr val="689F38"/>
            </a:solidFill>
            <a:prstDash val="solid"/>
            <a:headEnd type="none" w="sm" len="sm"/>
            <a:tailEnd type="none" w="sm" len="sm"/>
          </a:ln>
        </p:spPr>
        <p:txBody>
          <a:bodyPr/>
          <a:lstStyle/>
          <a:p>
            <a:endParaRPr lang="en-IE" sz="1200"/>
          </a:p>
        </p:txBody>
      </p:sp>
      <p:sp>
        <p:nvSpPr>
          <p:cNvPr id="10" name="Freeform 10"/>
          <p:cNvSpPr/>
          <p:nvPr/>
        </p:nvSpPr>
        <p:spPr>
          <a:xfrm>
            <a:off x="7217033" y="2096382"/>
            <a:ext cx="4758884" cy="2855330"/>
          </a:xfrm>
          <a:custGeom>
            <a:avLst/>
            <a:gdLst/>
            <a:ahLst/>
            <a:cxnLst/>
            <a:rect l="l" t="t" r="r" b="b"/>
            <a:pathLst>
              <a:path w="7138326" h="4282995">
                <a:moveTo>
                  <a:pt x="0" y="0"/>
                </a:moveTo>
                <a:lnTo>
                  <a:pt x="7138326" y="0"/>
                </a:lnTo>
                <a:lnTo>
                  <a:pt x="7138326" y="4282995"/>
                </a:lnTo>
                <a:lnTo>
                  <a:pt x="0" y="4282995"/>
                </a:lnTo>
                <a:lnTo>
                  <a:pt x="0" y="0"/>
                </a:lnTo>
                <a:close/>
              </a:path>
            </a:pathLst>
          </a:custGeom>
          <a:blipFill>
            <a:blip r:embed="rId4"/>
            <a:stretch>
              <a:fillRect/>
            </a:stretch>
          </a:blipFill>
        </p:spPr>
        <p:txBody>
          <a:bodyPr/>
          <a:lstStyle/>
          <a:p>
            <a:endParaRPr lang="en-IE" sz="1200"/>
          </a:p>
        </p:txBody>
      </p:sp>
      <p:sp>
        <p:nvSpPr>
          <p:cNvPr id="11" name="TextBox 11"/>
          <p:cNvSpPr txBox="1"/>
          <p:nvPr/>
        </p:nvSpPr>
        <p:spPr>
          <a:xfrm>
            <a:off x="459612" y="168587"/>
            <a:ext cx="6988073" cy="876907"/>
          </a:xfrm>
          <a:prstGeom prst="rect">
            <a:avLst/>
          </a:prstGeom>
        </p:spPr>
        <p:txBody>
          <a:bodyPr lIns="0" tIns="0" rIns="0" bIns="0" rtlCol="0" anchor="t">
            <a:spAutoFit/>
          </a:bodyPr>
          <a:lstStyle/>
          <a:p>
            <a:pPr>
              <a:lnSpc>
                <a:spcPts val="7462"/>
              </a:lnSpc>
            </a:pPr>
            <a:r>
              <a:rPr lang="en-US" sz="5330" b="1">
                <a:solidFill>
                  <a:srgbClr val="1A3861"/>
                </a:solidFill>
                <a:latin typeface="Arial Bold"/>
                <a:ea typeface="Arial Bold"/>
                <a:cs typeface="Arial Bold"/>
                <a:sym typeface="Arial Bold"/>
              </a:rPr>
              <a:t>The CSRD</a:t>
            </a:r>
          </a:p>
        </p:txBody>
      </p:sp>
      <p:sp>
        <p:nvSpPr>
          <p:cNvPr id="12" name="TextBox 12"/>
          <p:cNvSpPr txBox="1"/>
          <p:nvPr/>
        </p:nvSpPr>
        <p:spPr>
          <a:xfrm>
            <a:off x="493880" y="4092215"/>
            <a:ext cx="3494037" cy="564257"/>
          </a:xfrm>
          <a:prstGeom prst="rect">
            <a:avLst/>
          </a:prstGeom>
        </p:spPr>
        <p:txBody>
          <a:bodyPr lIns="0" tIns="0" rIns="0" bIns="0" rtlCol="0" anchor="t">
            <a:spAutoFit/>
          </a:bodyPr>
          <a:lstStyle/>
          <a:p>
            <a:pPr>
              <a:lnSpc>
                <a:spcPts val="4400"/>
              </a:lnSpc>
              <a:spcBef>
                <a:spcPct val="0"/>
              </a:spcBef>
            </a:pPr>
            <a:r>
              <a:rPr lang="en-US" sz="4000" b="1">
                <a:solidFill>
                  <a:srgbClr val="1A3861"/>
                </a:solidFill>
                <a:latin typeface="Arial Bold"/>
                <a:ea typeface="Arial Bold"/>
                <a:cs typeface="Arial Bold"/>
                <a:sym typeface="Arial Bold"/>
              </a:rPr>
              <a:t>Orla O’Brien</a:t>
            </a:r>
          </a:p>
        </p:txBody>
      </p:sp>
      <p:sp>
        <p:nvSpPr>
          <p:cNvPr id="13" name="TextBox 13"/>
          <p:cNvSpPr txBox="1"/>
          <p:nvPr/>
        </p:nvSpPr>
        <p:spPr>
          <a:xfrm>
            <a:off x="493880" y="4714536"/>
            <a:ext cx="7643528" cy="384721"/>
          </a:xfrm>
          <a:prstGeom prst="rect">
            <a:avLst/>
          </a:prstGeom>
        </p:spPr>
        <p:txBody>
          <a:bodyPr lIns="0" tIns="0" rIns="0" bIns="0" rtlCol="0" anchor="t">
            <a:spAutoFit/>
          </a:bodyPr>
          <a:lstStyle/>
          <a:p>
            <a:pPr>
              <a:lnSpc>
                <a:spcPts val="2959"/>
              </a:lnSpc>
            </a:pPr>
            <a:r>
              <a:rPr lang="en-US" sz="2666" spc="53">
                <a:solidFill>
                  <a:srgbClr val="1A3861"/>
                </a:solidFill>
                <a:latin typeface="Arial"/>
                <a:ea typeface="Arial"/>
                <a:cs typeface="Arial"/>
                <a:sym typeface="Arial"/>
              </a:rPr>
              <a:t>Department of Enterprise Trade &amp; Employment</a:t>
            </a:r>
          </a:p>
        </p:txBody>
      </p:sp>
      <p:grpSp>
        <p:nvGrpSpPr>
          <p:cNvPr id="14" name="Group 14"/>
          <p:cNvGrpSpPr/>
          <p:nvPr/>
        </p:nvGrpSpPr>
        <p:grpSpPr>
          <a:xfrm>
            <a:off x="8246513" y="510905"/>
            <a:ext cx="3535198" cy="632562"/>
            <a:chOff x="0" y="-123825"/>
            <a:chExt cx="7070396" cy="1265122"/>
          </a:xfrm>
        </p:grpSpPr>
        <p:sp>
          <p:nvSpPr>
            <p:cNvPr id="15" name="TextBox 15"/>
            <p:cNvSpPr txBox="1"/>
            <p:nvPr/>
          </p:nvSpPr>
          <p:spPr>
            <a:xfrm>
              <a:off x="0" y="485862"/>
              <a:ext cx="7070392" cy="655435"/>
            </a:xfrm>
            <a:prstGeom prst="rect">
              <a:avLst/>
            </a:prstGeom>
          </p:spPr>
          <p:txBody>
            <a:bodyPr lIns="0" tIns="0" rIns="0" bIns="0" rtlCol="0" anchor="t">
              <a:spAutoFit/>
            </a:bodyPr>
            <a:lstStyle/>
            <a:p>
              <a:pPr algn="r">
                <a:lnSpc>
                  <a:spcPts val="2800"/>
                </a:lnSpc>
                <a:spcBef>
                  <a:spcPct val="0"/>
                </a:spcBef>
              </a:pPr>
              <a:r>
                <a:rPr lang="en-US" sz="2000" b="1">
                  <a:solidFill>
                    <a:srgbClr val="1A3861"/>
                  </a:solidFill>
                  <a:latin typeface="Arial Bold"/>
                  <a:ea typeface="Arial Bold"/>
                  <a:cs typeface="Arial Bold"/>
                  <a:sym typeface="Arial Bold"/>
                </a:rPr>
                <a:t>1 November 2024</a:t>
              </a:r>
            </a:p>
          </p:txBody>
        </p:sp>
        <p:sp>
          <p:nvSpPr>
            <p:cNvPr id="16" name="TextBox 16"/>
            <p:cNvSpPr txBox="1"/>
            <p:nvPr/>
          </p:nvSpPr>
          <p:spPr>
            <a:xfrm>
              <a:off x="559224" y="-123825"/>
              <a:ext cx="6511172" cy="655435"/>
            </a:xfrm>
            <a:prstGeom prst="rect">
              <a:avLst/>
            </a:prstGeom>
          </p:spPr>
          <p:txBody>
            <a:bodyPr lIns="0" tIns="0" rIns="0" bIns="0" rtlCol="0" anchor="t">
              <a:spAutoFit/>
            </a:bodyPr>
            <a:lstStyle/>
            <a:p>
              <a:pPr algn="r">
                <a:lnSpc>
                  <a:spcPts val="2800"/>
                </a:lnSpc>
              </a:pPr>
              <a:r>
                <a:rPr lang="en-US" sz="2000" b="1">
                  <a:solidFill>
                    <a:srgbClr val="1A3861"/>
                  </a:solidFill>
                  <a:latin typeface="Arial Bold"/>
                  <a:ea typeface="Arial Bold"/>
                  <a:cs typeface="Arial Bold"/>
                  <a:sym typeface="Arial Bold"/>
                </a:rPr>
                <a:t>IAASA-IAFA Conference</a:t>
              </a:r>
            </a:p>
          </p:txBody>
        </p:sp>
      </p:grpSp>
      <p:sp>
        <p:nvSpPr>
          <p:cNvPr id="17" name="TextBox 17"/>
          <p:cNvSpPr txBox="1"/>
          <p:nvPr/>
        </p:nvSpPr>
        <p:spPr>
          <a:xfrm>
            <a:off x="459612" y="1614814"/>
            <a:ext cx="6767305" cy="1846659"/>
          </a:xfrm>
          <a:prstGeom prst="rect">
            <a:avLst/>
          </a:prstGeom>
        </p:spPr>
        <p:txBody>
          <a:bodyPr lIns="0" tIns="0" rIns="0" bIns="0" rtlCol="0" anchor="t">
            <a:spAutoFit/>
          </a:bodyPr>
          <a:lstStyle/>
          <a:p>
            <a:pPr>
              <a:lnSpc>
                <a:spcPts val="4767"/>
              </a:lnSpc>
              <a:spcBef>
                <a:spcPct val="0"/>
              </a:spcBef>
            </a:pPr>
            <a:r>
              <a:rPr lang="en-US" sz="4334" b="1">
                <a:solidFill>
                  <a:srgbClr val="558B2F"/>
                </a:solidFill>
                <a:latin typeface="Arial Bold"/>
                <a:ea typeface="Arial Bold"/>
                <a:cs typeface="Arial Bold"/>
                <a:sym typeface="Arial Bold"/>
              </a:rPr>
              <a:t>The Corporate Sustainability Reporting Directive in Irish Law </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BEC897C-B58D-B3C1-C0A3-9AD62B710DD4}"/>
              </a:ext>
            </a:extLst>
          </p:cNvPr>
          <p:cNvSpPr>
            <a:spLocks noGrp="1"/>
          </p:cNvSpPr>
          <p:nvPr>
            <p:ph type="body" idx="1"/>
          </p:nvPr>
        </p:nvSpPr>
        <p:spPr>
          <a:xfrm>
            <a:off x="720725" y="332510"/>
            <a:ext cx="9885112" cy="5821643"/>
          </a:xfrm>
        </p:spPr>
        <p:txBody>
          <a:bodyPr>
            <a:normAutofit fontScale="62500" lnSpcReduction="20000"/>
          </a:bodyPr>
          <a:lstStyle/>
          <a:p>
            <a:pPr algn="ctr"/>
            <a:r>
              <a:rPr lang="en-IE" sz="5300" dirty="0">
                <a:solidFill>
                  <a:srgbClr val="A39161"/>
                </a:solidFill>
              </a:rPr>
              <a:t>ESRS 2 – General Disclosures</a:t>
            </a:r>
          </a:p>
          <a:p>
            <a:pPr algn="ctr"/>
            <a:endParaRPr lang="en-IE" sz="3300" dirty="0">
              <a:solidFill>
                <a:srgbClr val="A39161"/>
              </a:solidFill>
            </a:endParaRPr>
          </a:p>
          <a:p>
            <a:pPr marL="617251" lvl="2" indent="-285764">
              <a:lnSpc>
                <a:spcPct val="140000"/>
              </a:lnSpc>
              <a:buClr>
                <a:srgbClr val="A39161"/>
              </a:buClr>
              <a:buFont typeface="Wingdings" panose="05000000000000000000" pitchFamily="2" charset="2"/>
              <a:buChar char="Ø"/>
              <a:defRPr/>
            </a:pPr>
            <a:r>
              <a:rPr lang="en-IE" sz="3300" i="0" dirty="0">
                <a:solidFill>
                  <a:srgbClr val="005A52"/>
                </a:solidFill>
                <a:latin typeface="Arial" panose="020B0604020202020204"/>
              </a:rPr>
              <a:t>Description of the materiality assessment – </a:t>
            </a:r>
            <a:r>
              <a:rPr lang="en-IE" sz="3300" dirty="0">
                <a:solidFill>
                  <a:srgbClr val="005A52"/>
                </a:solidFill>
                <a:latin typeface="Arial" panose="020B0604020202020204"/>
              </a:rPr>
              <a:t>specific additional guidance published by EFRAG.</a:t>
            </a:r>
          </a:p>
          <a:p>
            <a:pPr marL="617251" lvl="2" indent="-285764">
              <a:lnSpc>
                <a:spcPct val="140000"/>
              </a:lnSpc>
              <a:buClr>
                <a:srgbClr val="A39161"/>
              </a:buClr>
              <a:buFont typeface="Wingdings" panose="05000000000000000000" pitchFamily="2" charset="2"/>
              <a:buChar char="Ø"/>
              <a:defRPr/>
            </a:pPr>
            <a:r>
              <a:rPr lang="en-IE" sz="3300" i="0" dirty="0">
                <a:solidFill>
                  <a:srgbClr val="005A52"/>
                </a:solidFill>
                <a:latin typeface="Arial" panose="020B0604020202020204"/>
              </a:rPr>
              <a:t>The governance processes, controls and procedures put in place to monitor, manage and oversee sustainability matters.</a:t>
            </a:r>
          </a:p>
          <a:p>
            <a:pPr marL="617251" lvl="2" indent="-285764">
              <a:lnSpc>
                <a:spcPct val="140000"/>
              </a:lnSpc>
              <a:buClr>
                <a:srgbClr val="A39161"/>
              </a:buClr>
              <a:buFont typeface="Wingdings" panose="05000000000000000000" pitchFamily="2" charset="2"/>
              <a:buChar char="Ø"/>
              <a:defRPr/>
            </a:pPr>
            <a:r>
              <a:rPr lang="en-IE" sz="3300" i="0" dirty="0">
                <a:solidFill>
                  <a:srgbClr val="005A52"/>
                </a:solidFill>
                <a:latin typeface="Arial" panose="020B0604020202020204"/>
              </a:rPr>
              <a:t>Elements of the undertaking’s strategy that relate to or affect sustainability matters, how stakeholder's views are addressed in strategy, its business model and its value chain and the outcome of the undertaking’s assessment of material impacts, risks and opportunities.</a:t>
            </a:r>
          </a:p>
          <a:p>
            <a:pPr marL="617251" lvl="2" indent="-285764">
              <a:lnSpc>
                <a:spcPct val="140000"/>
              </a:lnSpc>
              <a:buClr>
                <a:srgbClr val="A39161"/>
              </a:buClr>
              <a:buFont typeface="Wingdings" panose="05000000000000000000" pitchFamily="2" charset="2"/>
              <a:buChar char="Ø"/>
              <a:defRPr/>
            </a:pPr>
            <a:r>
              <a:rPr lang="en-IE" sz="3300" i="0" dirty="0">
                <a:solidFill>
                  <a:srgbClr val="005A52"/>
                </a:solidFill>
                <a:latin typeface="Arial" panose="020B0604020202020204"/>
              </a:rPr>
              <a:t>General characteristics of the sustainability reporting, addressing previous reporting errors, statements of compliance and value chain characteristics.</a:t>
            </a:r>
          </a:p>
          <a:p>
            <a:endParaRPr lang="en-IE" sz="3300" dirty="0">
              <a:solidFill>
                <a:srgbClr val="005850"/>
              </a:solidFill>
            </a:endParaRPr>
          </a:p>
        </p:txBody>
      </p:sp>
    </p:spTree>
    <p:extLst>
      <p:ext uri="{BB962C8B-B14F-4D97-AF65-F5344CB8AC3E}">
        <p14:creationId xmlns:p14="http://schemas.microsoft.com/office/powerpoint/2010/main" val="3346984228"/>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2D579BB-E18D-C93F-7CCD-E1DE0FAE1FF2}"/>
              </a:ext>
            </a:extLst>
          </p:cNvPr>
          <p:cNvSpPr>
            <a:spLocks noGrp="1"/>
          </p:cNvSpPr>
          <p:nvPr>
            <p:ph type="body" idx="1"/>
          </p:nvPr>
        </p:nvSpPr>
        <p:spPr>
          <a:xfrm>
            <a:off x="720725" y="254978"/>
            <a:ext cx="9885112" cy="5899175"/>
          </a:xfrm>
        </p:spPr>
        <p:txBody>
          <a:bodyPr>
            <a:normAutofit/>
          </a:bodyPr>
          <a:lstStyle/>
          <a:p>
            <a:pPr algn="ctr"/>
            <a:r>
              <a:rPr lang="en-IE" sz="6000" dirty="0">
                <a:solidFill>
                  <a:srgbClr val="A39161"/>
                </a:solidFill>
              </a:rPr>
              <a:t>Implementation</a:t>
            </a:r>
          </a:p>
          <a:p>
            <a:pPr marL="571529" indent="-571529">
              <a:buClr>
                <a:srgbClr val="A39161"/>
              </a:buClr>
              <a:buFont typeface="Wingdings" panose="05000000000000000000" pitchFamily="2" charset="2"/>
              <a:buChar char="Ø"/>
            </a:pPr>
            <a:endParaRPr lang="en-IE" sz="2300" spc="-75" dirty="0">
              <a:solidFill>
                <a:srgbClr val="005A52"/>
              </a:solidFill>
              <a:latin typeface="Arial" panose="020B0604020202020204"/>
              <a:ea typeface="Calibri Light" charset="0"/>
              <a:cs typeface="Calibri Light" charset="0"/>
            </a:endParaRPr>
          </a:p>
          <a:p>
            <a:pPr marL="571529" indent="-571529">
              <a:buClr>
                <a:srgbClr val="A39161"/>
              </a:buClr>
              <a:buFont typeface="Wingdings" panose="05000000000000000000" pitchFamily="2" charset="2"/>
              <a:buChar char="Ø"/>
            </a:pPr>
            <a:r>
              <a:rPr lang="en-IE" sz="2300" spc="-75" dirty="0">
                <a:solidFill>
                  <a:srgbClr val="005A52"/>
                </a:solidFill>
                <a:latin typeface="Arial" panose="020B0604020202020204"/>
                <a:ea typeface="Calibri Light" charset="0"/>
                <a:cs typeface="Calibri Light" charset="0"/>
              </a:rPr>
              <a:t>Guidance from EU Commission on the directive and EFRAG on standards</a:t>
            </a:r>
          </a:p>
          <a:p>
            <a:pPr marL="571529" indent="-571529">
              <a:buClr>
                <a:srgbClr val="A39161"/>
              </a:buClr>
              <a:buFont typeface="Wingdings" panose="05000000000000000000" pitchFamily="2" charset="2"/>
              <a:buChar char="Ø"/>
            </a:pPr>
            <a:r>
              <a:rPr lang="en-IE" sz="2300" spc="-75" dirty="0">
                <a:solidFill>
                  <a:srgbClr val="005A52"/>
                </a:solidFill>
                <a:latin typeface="Arial" panose="020B0604020202020204"/>
                <a:ea typeface="Calibri Light" charset="0"/>
                <a:cs typeface="Calibri Light" charset="0"/>
              </a:rPr>
              <a:t>FAQs on IE Transposition in Part 28 of the Companies Act 2024</a:t>
            </a:r>
          </a:p>
          <a:p>
            <a:pPr marL="571529" indent="-571529">
              <a:buClr>
                <a:srgbClr val="A39161"/>
              </a:buClr>
              <a:buFont typeface="Wingdings" panose="05000000000000000000" pitchFamily="2" charset="2"/>
              <a:buChar char="Ø"/>
            </a:pPr>
            <a:r>
              <a:rPr lang="en-IE" sz="2300" spc="-75" dirty="0">
                <a:solidFill>
                  <a:srgbClr val="005A52"/>
                </a:solidFill>
                <a:latin typeface="Arial" panose="020B0604020202020204"/>
                <a:ea typeface="Calibri Light" charset="0"/>
                <a:cs typeface="Calibri Light" charset="0"/>
              </a:rPr>
              <a:t>Sign-up to the mailing list for updates on future developments</a:t>
            </a:r>
          </a:p>
          <a:p>
            <a:pPr algn="ctr">
              <a:buClr>
                <a:srgbClr val="A39161"/>
              </a:buClr>
            </a:pPr>
            <a:r>
              <a:rPr lang="en-IE" sz="2300" spc="-75" dirty="0">
                <a:solidFill>
                  <a:srgbClr val="005A52"/>
                </a:solidFill>
                <a:latin typeface="Arial" panose="020B0604020202020204"/>
                <a:ea typeface="Calibri Light" charset="0"/>
                <a:cs typeface="Calibri Light" charset="0"/>
              </a:rPr>
              <a:t> </a:t>
            </a:r>
            <a:r>
              <a:rPr lang="en-IE" sz="4200" spc="-37" dirty="0">
                <a:solidFill>
                  <a:srgbClr val="005850"/>
                </a:solidFill>
                <a:cs typeface="Calibri" panose="020F0502020204030204" pitchFamily="34" charset="0"/>
                <a:hlinkClick r:id="rId2"/>
              </a:rPr>
              <a:t>csrd@enterprise.gov.ie</a:t>
            </a:r>
            <a:endParaRPr lang="en-IE" sz="4200" spc="-37" dirty="0">
              <a:solidFill>
                <a:srgbClr val="005850"/>
              </a:solidFill>
              <a:cs typeface="Calibri" panose="020F0502020204030204" pitchFamily="34" charset="0"/>
            </a:endParaRPr>
          </a:p>
          <a:p>
            <a:pPr algn="ctr">
              <a:buClr>
                <a:srgbClr val="A39161"/>
              </a:buClr>
            </a:pPr>
            <a:r>
              <a:rPr lang="en-IE" sz="4200" spc="-37" dirty="0">
                <a:solidFill>
                  <a:srgbClr val="005850"/>
                </a:solidFill>
                <a:cs typeface="Calibri" panose="020F0502020204030204" pitchFamily="34" charset="0"/>
              </a:rPr>
              <a:t>Thank-you</a:t>
            </a:r>
          </a:p>
          <a:p>
            <a:pPr algn="ctr"/>
            <a:endParaRPr lang="en-IE" sz="4400" b="1" spc="-37" dirty="0">
              <a:solidFill>
                <a:srgbClr val="005850"/>
              </a:solidFill>
              <a:cs typeface="Calibri" panose="020F0502020204030204" pitchFamily="34" charset="0"/>
            </a:endParaRPr>
          </a:p>
          <a:p>
            <a:pPr marL="571529" indent="-571529">
              <a:buFont typeface="Wingdings" panose="05000000000000000000" pitchFamily="2" charset="2"/>
              <a:buChar char="Ø"/>
            </a:pPr>
            <a:endParaRPr lang="en-IE" sz="4200" spc="-37" dirty="0">
              <a:solidFill>
                <a:srgbClr val="005850"/>
              </a:solidFill>
              <a:cs typeface="Calibri" panose="020F0502020204030204" pitchFamily="34" charset="0"/>
            </a:endParaRPr>
          </a:p>
          <a:p>
            <a:pPr algn="l"/>
            <a:endParaRPr lang="en-IE" sz="4200" spc="-37" dirty="0">
              <a:solidFill>
                <a:srgbClr val="005850"/>
              </a:solidFill>
              <a:cs typeface="Calibri" panose="020F0502020204030204" pitchFamily="34" charset="0"/>
            </a:endParaRPr>
          </a:p>
          <a:p>
            <a:pPr algn="l"/>
            <a:endParaRPr lang="en-IE" sz="4200" spc="-37" dirty="0">
              <a:solidFill>
                <a:srgbClr val="005850"/>
              </a:solidFill>
              <a:cs typeface="Calibri" panose="020F0502020204030204" pitchFamily="34" charset="0"/>
            </a:endParaRPr>
          </a:p>
          <a:p>
            <a:pPr algn="l"/>
            <a:endParaRPr lang="en-IE" sz="4200" spc="-37" dirty="0">
              <a:solidFill>
                <a:srgbClr val="005850"/>
              </a:solidFill>
              <a:cs typeface="Calibri" panose="020F0502020204030204" pitchFamily="34" charset="0"/>
            </a:endParaRPr>
          </a:p>
          <a:p>
            <a:endParaRPr lang="en-IE" dirty="0"/>
          </a:p>
        </p:txBody>
      </p:sp>
    </p:spTree>
    <p:extLst>
      <p:ext uri="{BB962C8B-B14F-4D97-AF65-F5344CB8AC3E}">
        <p14:creationId xmlns:p14="http://schemas.microsoft.com/office/powerpoint/2010/main" val="1550315911"/>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45806D0-1D44-57B2-E760-553190566485}"/>
              </a:ext>
            </a:extLst>
          </p:cNvPr>
          <p:cNvSpPr>
            <a:spLocks noGrp="1"/>
          </p:cNvSpPr>
          <p:nvPr>
            <p:ph type="body" idx="1"/>
          </p:nvPr>
        </p:nvSpPr>
        <p:spPr>
          <a:xfrm>
            <a:off x="720725" y="824754"/>
            <a:ext cx="9885112" cy="5329399"/>
          </a:xfrm>
        </p:spPr>
        <p:txBody>
          <a:bodyPr>
            <a:normAutofit fontScale="25000" lnSpcReduction="20000"/>
          </a:bodyPr>
          <a:lstStyle/>
          <a:p>
            <a:pPr marL="304815" lvl="2" indent="0">
              <a:lnSpc>
                <a:spcPct val="130000"/>
              </a:lnSpc>
              <a:buClr>
                <a:srgbClr val="A79563"/>
              </a:buClr>
              <a:buNone/>
              <a:defRPr/>
            </a:pPr>
            <a:r>
              <a:rPr lang="en-IE" sz="13401" i="0" dirty="0">
                <a:solidFill>
                  <a:srgbClr val="A39161"/>
                </a:solidFill>
                <a:latin typeface="Arial" panose="020B0604020202020204"/>
              </a:rPr>
              <a:t>Background</a:t>
            </a:r>
            <a:endParaRPr lang="en-IE" sz="8200" i="0" dirty="0">
              <a:solidFill>
                <a:srgbClr val="005850"/>
              </a:solidFill>
              <a:latin typeface="Arial" panose="020B0604020202020204"/>
            </a:endParaRPr>
          </a:p>
          <a:p>
            <a:pPr lvl="2">
              <a:lnSpc>
                <a:spcPct val="130000"/>
              </a:lnSpc>
              <a:buClr>
                <a:srgbClr val="A79563"/>
              </a:buClr>
              <a:defRPr/>
            </a:pPr>
            <a:endParaRPr lang="en-IE" sz="8200" i="0" dirty="0">
              <a:solidFill>
                <a:srgbClr val="005850"/>
              </a:solidFill>
              <a:latin typeface="Arial" panose="020B0604020202020204"/>
            </a:endParaRPr>
          </a:p>
          <a:p>
            <a:pPr lvl="2">
              <a:lnSpc>
                <a:spcPct val="130000"/>
              </a:lnSpc>
              <a:buClr>
                <a:srgbClr val="A79563"/>
              </a:buClr>
              <a:buFont typeface="Wingdings" panose="05000000000000000000" pitchFamily="2" charset="2"/>
              <a:buChar char="Ø"/>
              <a:defRPr/>
            </a:pPr>
            <a:r>
              <a:rPr lang="en-IE" sz="8200" i="0" dirty="0">
                <a:solidFill>
                  <a:srgbClr val="005850"/>
                </a:solidFill>
                <a:latin typeface="Arial" panose="020B0604020202020204"/>
              </a:rPr>
              <a:t>Commitment in the European Green Deal, the 2019 strategy to transform the Union into a modern, resource efficient and competitive economy with no net emissions of greenhouse gases by 2050.</a:t>
            </a:r>
          </a:p>
          <a:p>
            <a:pPr lvl="2">
              <a:lnSpc>
                <a:spcPct val="130000"/>
              </a:lnSpc>
              <a:buClr>
                <a:srgbClr val="A79563"/>
              </a:buClr>
              <a:buFont typeface="Wingdings" panose="05000000000000000000" pitchFamily="2" charset="2"/>
              <a:buChar char="Ø"/>
              <a:defRPr/>
            </a:pPr>
            <a:r>
              <a:rPr lang="en-IE" sz="8200" i="0" dirty="0">
                <a:solidFill>
                  <a:srgbClr val="005850"/>
                </a:solidFill>
                <a:latin typeface="Arial" panose="020B0604020202020204"/>
              </a:rPr>
              <a:t>Commitment in the Action Plan: Financing Sustainable Growth to reorient capital flows towards sustainable investment to achieve sustainable inclusive growth, manage financial risks stemming from climate change, resource depletion, environmental degradation and social issues, and foster transparency and long termism in financial and economic activity.</a:t>
            </a:r>
          </a:p>
          <a:p>
            <a:pPr lvl="2">
              <a:lnSpc>
                <a:spcPct val="130000"/>
              </a:lnSpc>
              <a:buClr>
                <a:srgbClr val="A79563"/>
              </a:buClr>
              <a:buFont typeface="Wingdings" panose="05000000000000000000" pitchFamily="2" charset="2"/>
              <a:buChar char="Ø"/>
              <a:defRPr/>
            </a:pPr>
            <a:r>
              <a:rPr lang="en-IE" sz="8200" i="0" dirty="0">
                <a:solidFill>
                  <a:srgbClr val="005850"/>
                </a:solidFill>
                <a:latin typeface="Arial" panose="020B0604020202020204"/>
              </a:rPr>
              <a:t> Corporate Sustainability Reporting Directive (2022/2464) entered into force in January 2023 one of a suite of instruments including the EU Taxonomy (2020/852) and the Sustainable Financial Disclosures Regulation (2019/2088). </a:t>
            </a:r>
          </a:p>
          <a:p>
            <a:pPr lvl="2">
              <a:lnSpc>
                <a:spcPct val="130000"/>
              </a:lnSpc>
              <a:buClr>
                <a:srgbClr val="FAE232">
                  <a:hueOff val="-1081314"/>
                  <a:satOff val="4338"/>
                  <a:lumOff val="-8931"/>
                </a:srgbClr>
              </a:buClr>
              <a:defRPr/>
            </a:pPr>
            <a:endParaRPr lang="en-IE" sz="8200" dirty="0">
              <a:latin typeface="Arial" panose="020B0604020202020204"/>
            </a:endParaRPr>
          </a:p>
          <a:p>
            <a:endParaRPr lang="en-IE" sz="9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51019402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665665D-FA69-AA65-3D6A-C3186396A00A}"/>
              </a:ext>
            </a:extLst>
          </p:cNvPr>
          <p:cNvSpPr>
            <a:spLocks noGrp="1"/>
          </p:cNvSpPr>
          <p:nvPr>
            <p:ph type="body" idx="1"/>
          </p:nvPr>
        </p:nvSpPr>
        <p:spPr>
          <a:xfrm>
            <a:off x="720725" y="779931"/>
            <a:ext cx="9885112" cy="5374223"/>
          </a:xfrm>
        </p:spPr>
        <p:txBody>
          <a:bodyPr>
            <a:normAutofit fontScale="92500" lnSpcReduction="20000"/>
          </a:bodyPr>
          <a:lstStyle/>
          <a:p>
            <a:pPr lvl="1" indent="-278144">
              <a:lnSpc>
                <a:spcPct val="130000"/>
              </a:lnSpc>
              <a:buClr>
                <a:srgbClr val="16E7CF">
                  <a:lumMod val="50000"/>
                </a:srgbClr>
              </a:buClr>
              <a:defRPr/>
            </a:pPr>
            <a:r>
              <a:rPr lang="en-IE" sz="3350" dirty="0">
                <a:solidFill>
                  <a:srgbClr val="A39161"/>
                </a:solidFill>
                <a:latin typeface="Arial" panose="020B0604020202020204"/>
                <a:ea typeface="Calibri" charset="0"/>
                <a:cs typeface="Calibri" charset="0"/>
              </a:rPr>
              <a:t>High Level Objective</a:t>
            </a:r>
          </a:p>
          <a:p>
            <a:pPr marL="617251" lvl="2" indent="-285764">
              <a:lnSpc>
                <a:spcPct val="150000"/>
              </a:lnSpc>
              <a:buClr>
                <a:srgbClr val="A79563"/>
              </a:buClr>
              <a:buFont typeface="Wingdings" panose="05000000000000000000" pitchFamily="2" charset="2"/>
              <a:buChar char="Ø"/>
              <a:defRPr/>
            </a:pPr>
            <a:r>
              <a:rPr lang="en-IE" sz="2050" dirty="0">
                <a:latin typeface="Arial" panose="020B0604020202020204"/>
              </a:rPr>
              <a:t> </a:t>
            </a:r>
            <a:r>
              <a:rPr lang="en-IE" i="0" dirty="0">
                <a:solidFill>
                  <a:srgbClr val="005850"/>
                </a:solidFill>
                <a:latin typeface="Arial" panose="020B0604020202020204"/>
              </a:rPr>
              <a:t>Commissioner McGuinness Keynote Speech 6 May 2021 </a:t>
            </a:r>
          </a:p>
          <a:p>
            <a:pPr marL="331487" lvl="2" indent="0">
              <a:lnSpc>
                <a:spcPct val="150000"/>
              </a:lnSpc>
              <a:buClr>
                <a:srgbClr val="A79563"/>
              </a:buClr>
              <a:buNone/>
              <a:defRPr/>
            </a:pPr>
            <a:r>
              <a:rPr lang="en-IE" i="0" dirty="0">
                <a:solidFill>
                  <a:srgbClr val="005850"/>
                </a:solidFill>
                <a:latin typeface="Arial" panose="020B0604020202020204"/>
              </a:rPr>
              <a:t>“Europe wants to lead on sustainable finance. </a:t>
            </a:r>
          </a:p>
          <a:p>
            <a:pPr marL="331487" lvl="2" indent="0">
              <a:lnSpc>
                <a:spcPct val="150000"/>
              </a:lnSpc>
              <a:buClr>
                <a:srgbClr val="A79563"/>
              </a:buClr>
              <a:buNone/>
              <a:defRPr/>
            </a:pPr>
            <a:r>
              <a:rPr lang="en-IE" i="0" dirty="0">
                <a:solidFill>
                  <a:srgbClr val="005850"/>
                </a:solidFill>
                <a:latin typeface="Arial" panose="020B0604020202020204"/>
              </a:rPr>
              <a:t>….sustainability is no longer on the margins but has moved to the mainstream, and it has done so at lightning speed. It is now at the heart of policy, business and finance.</a:t>
            </a:r>
          </a:p>
          <a:p>
            <a:pPr marL="331487" lvl="2" indent="0">
              <a:lnSpc>
                <a:spcPct val="150000"/>
              </a:lnSpc>
              <a:buClr>
                <a:srgbClr val="A79563"/>
              </a:buClr>
              <a:buNone/>
              <a:defRPr/>
            </a:pPr>
            <a:r>
              <a:rPr lang="en-IE" i="0" dirty="0">
                <a:solidFill>
                  <a:srgbClr val="005850"/>
                </a:solidFill>
                <a:latin typeface="Arial" panose="020B0604020202020204"/>
              </a:rPr>
              <a:t>Ultimately, sustainable investment is about making the right choices. And to make the right choices, you need good information.</a:t>
            </a:r>
          </a:p>
          <a:p>
            <a:pPr marL="331487" lvl="2" indent="0">
              <a:lnSpc>
                <a:spcPct val="150000"/>
              </a:lnSpc>
              <a:buClr>
                <a:srgbClr val="A79563"/>
              </a:buClr>
              <a:buNone/>
              <a:defRPr/>
            </a:pPr>
            <a:r>
              <a:rPr lang="en-IE" i="0" dirty="0">
                <a:solidFill>
                  <a:srgbClr val="005850"/>
                </a:solidFill>
                <a:latin typeface="Arial" panose="020B0604020202020204"/>
              </a:rPr>
              <a:t>….And that is the reason we have proposed the Corporate Sustainability Reporting Directive.”</a:t>
            </a:r>
          </a:p>
          <a:p>
            <a:pPr marL="617251" lvl="2" indent="-285764">
              <a:lnSpc>
                <a:spcPct val="150000"/>
              </a:lnSpc>
              <a:buClr>
                <a:srgbClr val="A79563"/>
              </a:buClr>
              <a:buFont typeface="Wingdings" panose="05000000000000000000" pitchFamily="2" charset="2"/>
              <a:buChar char="Ø"/>
              <a:defRPr/>
            </a:pPr>
            <a:r>
              <a:rPr lang="en-IE" i="0" dirty="0">
                <a:solidFill>
                  <a:srgbClr val="005850"/>
                </a:solidFill>
                <a:latin typeface="Arial" panose="020B0604020202020204"/>
              </a:rPr>
              <a:t>To put sustainability reporting on the same footing as financial reporting</a:t>
            </a:r>
          </a:p>
          <a:p>
            <a:pPr marL="617251" lvl="2" indent="-285764">
              <a:lnSpc>
                <a:spcPct val="150000"/>
              </a:lnSpc>
              <a:buClr>
                <a:srgbClr val="A79563"/>
              </a:buClr>
              <a:buFont typeface="Wingdings" panose="05000000000000000000" pitchFamily="2" charset="2"/>
              <a:buChar char="Ø"/>
              <a:defRPr/>
            </a:pPr>
            <a:r>
              <a:rPr lang="en-IE" i="0" dirty="0">
                <a:solidFill>
                  <a:srgbClr val="005850"/>
                </a:solidFill>
                <a:latin typeface="Arial" panose="020B0604020202020204"/>
              </a:rPr>
              <a:t>To transform the way companies performance is valued</a:t>
            </a:r>
          </a:p>
        </p:txBody>
      </p:sp>
    </p:spTree>
    <p:extLst>
      <p:ext uri="{BB962C8B-B14F-4D97-AF65-F5344CB8AC3E}">
        <p14:creationId xmlns:p14="http://schemas.microsoft.com/office/powerpoint/2010/main" val="211904956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5B48F4B-106D-D9A7-4780-4FEADFF7EF4C}"/>
              </a:ext>
            </a:extLst>
          </p:cNvPr>
          <p:cNvSpPr>
            <a:spLocks noGrp="1"/>
          </p:cNvSpPr>
          <p:nvPr>
            <p:ph type="body" idx="1"/>
          </p:nvPr>
        </p:nvSpPr>
        <p:spPr>
          <a:xfrm>
            <a:off x="720725" y="313765"/>
            <a:ext cx="9885112" cy="5840388"/>
          </a:xfrm>
        </p:spPr>
        <p:txBody>
          <a:bodyPr>
            <a:normAutofit fontScale="92500" lnSpcReduction="20000"/>
          </a:bodyPr>
          <a:lstStyle/>
          <a:p>
            <a:pPr>
              <a:defRPr/>
            </a:pPr>
            <a:r>
              <a:rPr lang="en-IE" sz="3600" dirty="0">
                <a:solidFill>
                  <a:srgbClr val="A39161"/>
                </a:solidFill>
                <a:latin typeface="Arial" panose="020B0604020202020204"/>
              </a:rPr>
              <a:t>Key Information</a:t>
            </a:r>
          </a:p>
          <a:p>
            <a:pPr>
              <a:defRPr/>
            </a:pPr>
            <a:endParaRPr lang="en-IE" sz="3600" dirty="0">
              <a:solidFill>
                <a:srgbClr val="A39161"/>
              </a:solidFill>
              <a:latin typeface="Arial" panose="020B0604020202020204"/>
            </a:endParaRPr>
          </a:p>
          <a:p>
            <a:pPr marL="617251" lvl="2" indent="-285764">
              <a:lnSpc>
                <a:spcPct val="130000"/>
              </a:lnSpc>
              <a:buClr>
                <a:srgbClr val="A79563"/>
              </a:buClr>
              <a:buFont typeface="Wingdings" panose="05000000000000000000" pitchFamily="2" charset="2"/>
              <a:buChar char="Ø"/>
              <a:defRPr/>
            </a:pPr>
            <a:r>
              <a:rPr lang="en-IE" i="0" dirty="0">
                <a:solidFill>
                  <a:srgbClr val="005850"/>
                </a:solidFill>
                <a:latin typeface="Arial" panose="020B0604020202020204"/>
              </a:rPr>
              <a:t>Annual reporting by companies on sustainability matters - environmental, social and governance including human rights matters.</a:t>
            </a:r>
          </a:p>
          <a:p>
            <a:pPr marL="331487" lvl="2" indent="0">
              <a:lnSpc>
                <a:spcPct val="130000"/>
              </a:lnSpc>
              <a:buClr>
                <a:srgbClr val="A79563"/>
              </a:buClr>
              <a:buNone/>
              <a:defRPr/>
            </a:pPr>
            <a:endParaRPr lang="en-IE" i="0" dirty="0">
              <a:solidFill>
                <a:srgbClr val="005850"/>
              </a:solidFill>
              <a:latin typeface="Arial" panose="020B0604020202020204"/>
            </a:endParaRPr>
          </a:p>
          <a:p>
            <a:pPr marL="617251" lvl="2" indent="-285764">
              <a:buClr>
                <a:srgbClr val="A79563"/>
              </a:buClr>
              <a:buFont typeface="Wingdings" panose="05000000000000000000" pitchFamily="2" charset="2"/>
              <a:buChar char="Ø"/>
              <a:defRPr/>
            </a:pPr>
            <a:r>
              <a:rPr lang="en-IE" i="0" dirty="0">
                <a:solidFill>
                  <a:srgbClr val="005850"/>
                </a:solidFill>
                <a:latin typeface="Arial" panose="020B0604020202020204"/>
              </a:rPr>
              <a:t>Reporting underpinned by European Sustainability Reporting Standards (ESRS) adopted by the EU Commission.</a:t>
            </a:r>
          </a:p>
          <a:p>
            <a:pPr marL="617251" lvl="2" indent="-285764">
              <a:buClr>
                <a:srgbClr val="A79563"/>
              </a:buClr>
              <a:buFont typeface="Wingdings" panose="05000000000000000000" pitchFamily="2" charset="2"/>
              <a:buChar char="Ø"/>
              <a:defRPr/>
            </a:pPr>
            <a:endParaRPr lang="en-IE" i="0" dirty="0">
              <a:solidFill>
                <a:srgbClr val="005850"/>
              </a:solidFill>
              <a:latin typeface="Arial" panose="020B0604020202020204"/>
            </a:endParaRPr>
          </a:p>
          <a:p>
            <a:pPr marL="617251" lvl="2" indent="-285764">
              <a:buClr>
                <a:srgbClr val="A79563"/>
              </a:buClr>
              <a:buFont typeface="Wingdings" panose="05000000000000000000" pitchFamily="2" charset="2"/>
              <a:buChar char="Ø"/>
              <a:defRPr/>
            </a:pPr>
            <a:r>
              <a:rPr lang="en-IE" i="0" dirty="0">
                <a:solidFill>
                  <a:srgbClr val="005850"/>
                </a:solidFill>
                <a:latin typeface="Arial" panose="020B0604020202020204"/>
              </a:rPr>
              <a:t>Directors are responsible for ensuring the sustainability information is prepared in accordance with the ESRS.</a:t>
            </a:r>
          </a:p>
          <a:p>
            <a:pPr marL="617251" lvl="2" indent="-285764">
              <a:buClr>
                <a:srgbClr val="A79563"/>
              </a:buClr>
              <a:buFont typeface="Wingdings" panose="05000000000000000000" pitchFamily="2" charset="2"/>
              <a:buChar char="Ø"/>
              <a:defRPr/>
            </a:pPr>
            <a:endParaRPr lang="en-IE" i="0" dirty="0">
              <a:solidFill>
                <a:srgbClr val="005850"/>
              </a:solidFill>
              <a:latin typeface="Arial" panose="020B0604020202020204"/>
            </a:endParaRPr>
          </a:p>
          <a:p>
            <a:pPr marL="617251" lvl="2" indent="-285764">
              <a:buClr>
                <a:srgbClr val="A79563"/>
              </a:buClr>
              <a:buFont typeface="Wingdings" panose="05000000000000000000" pitchFamily="2" charset="2"/>
              <a:buChar char="Ø"/>
              <a:defRPr/>
            </a:pPr>
            <a:r>
              <a:rPr lang="en-IE" i="0" dirty="0">
                <a:solidFill>
                  <a:srgbClr val="005850"/>
                </a:solidFill>
                <a:latin typeface="Arial" panose="020B0604020202020204"/>
              </a:rPr>
              <a:t>Information should be clearly identifiable within the management/directors’ report in a dedicated section.</a:t>
            </a:r>
          </a:p>
          <a:p>
            <a:pPr marL="331487" lvl="2" indent="0">
              <a:buClr>
                <a:srgbClr val="A79563"/>
              </a:buClr>
              <a:buNone/>
              <a:defRPr/>
            </a:pPr>
            <a:endParaRPr lang="en-IE" i="0" dirty="0">
              <a:solidFill>
                <a:srgbClr val="005850"/>
              </a:solidFill>
              <a:latin typeface="Arial" panose="020B0604020202020204"/>
            </a:endParaRPr>
          </a:p>
          <a:p>
            <a:pPr marL="617251" lvl="2" indent="-285764">
              <a:buClr>
                <a:srgbClr val="A79563"/>
              </a:buClr>
              <a:buFont typeface="Wingdings" panose="05000000000000000000" pitchFamily="2" charset="2"/>
              <a:buChar char="Ø"/>
              <a:defRPr/>
            </a:pPr>
            <a:r>
              <a:rPr lang="en-IE" i="0" dirty="0">
                <a:solidFill>
                  <a:srgbClr val="005850"/>
                </a:solidFill>
                <a:latin typeface="Arial" panose="020B0604020202020204"/>
              </a:rPr>
              <a:t>Reporting is on a double materiality basis. </a:t>
            </a:r>
            <a:r>
              <a:rPr lang="en-IE" i="0" dirty="0" err="1">
                <a:solidFill>
                  <a:srgbClr val="005850"/>
                </a:solidFill>
                <a:latin typeface="Arial" panose="020B0604020202020204"/>
              </a:rPr>
              <a:t>ie</a:t>
            </a:r>
            <a:r>
              <a:rPr lang="en-IE" i="0" dirty="0">
                <a:solidFill>
                  <a:srgbClr val="005850"/>
                </a:solidFill>
                <a:latin typeface="Arial" panose="020B0604020202020204"/>
              </a:rPr>
              <a:t>. Impact materiality (looking out) and financial materiality (looking in) includes value chain.</a:t>
            </a:r>
          </a:p>
          <a:p>
            <a:pPr marL="617251" lvl="2" indent="-285764">
              <a:buClr>
                <a:srgbClr val="A79563"/>
              </a:buClr>
              <a:buFont typeface="Wingdings" panose="05000000000000000000" pitchFamily="2" charset="2"/>
              <a:buChar char="Ø"/>
              <a:defRPr/>
            </a:pPr>
            <a:endParaRPr lang="en-IE" i="0" dirty="0">
              <a:solidFill>
                <a:srgbClr val="005850"/>
              </a:solidFill>
              <a:latin typeface="Arial" panose="020B0604020202020204"/>
            </a:endParaRPr>
          </a:p>
          <a:p>
            <a:pPr marL="617251" lvl="2" indent="-285764">
              <a:buClr>
                <a:srgbClr val="A79563"/>
              </a:buClr>
              <a:buFont typeface="Wingdings" panose="05000000000000000000" pitchFamily="2" charset="2"/>
              <a:buChar char="Ø"/>
              <a:defRPr/>
            </a:pPr>
            <a:r>
              <a:rPr lang="en-IE" i="0" dirty="0">
                <a:solidFill>
                  <a:srgbClr val="005850"/>
                </a:solidFill>
                <a:latin typeface="+mj-lt"/>
                <a:cs typeface="Calibri" panose="020F0502020204030204" pitchFamily="34" charset="0"/>
              </a:rPr>
              <a:t>Limited assurance (audit) opinion initially by suitably qualified statutory auditor. </a:t>
            </a:r>
          </a:p>
          <a:p>
            <a:pPr marL="474369" lvl="2" indent="-142882">
              <a:buClr>
                <a:srgbClr val="FAE232">
                  <a:hueOff val="-1081314"/>
                  <a:satOff val="4338"/>
                  <a:lumOff val="-8931"/>
                </a:srgbClr>
              </a:buClr>
              <a:defRPr/>
            </a:pPr>
            <a:endParaRPr lang="en-US" dirty="0">
              <a:latin typeface="Arial" panose="020B0604020202020204"/>
            </a:endParaRPr>
          </a:p>
          <a:p>
            <a:pPr marL="474369" lvl="2" indent="-142882">
              <a:buClr>
                <a:srgbClr val="FAE232">
                  <a:hueOff val="-1081314"/>
                  <a:satOff val="4338"/>
                  <a:lumOff val="-8931"/>
                </a:srgbClr>
              </a:buClr>
              <a:defRPr/>
            </a:pPr>
            <a:endParaRPr lang="en-IE" dirty="0">
              <a:latin typeface="Arial" panose="020B0604020202020204"/>
              <a:cs typeface="Calibri" panose="020F0502020204030204" pitchFamily="34" charset="0"/>
            </a:endParaRPr>
          </a:p>
          <a:p>
            <a:pPr marL="474369" lvl="2" indent="-142882">
              <a:buClr>
                <a:srgbClr val="FAE232">
                  <a:hueOff val="-1081314"/>
                  <a:satOff val="4338"/>
                  <a:lumOff val="-8931"/>
                </a:srgbClr>
              </a:buClr>
              <a:defRPr/>
            </a:pPr>
            <a:endParaRPr lang="en-IE" sz="2050" dirty="0">
              <a:latin typeface="Arial" panose="020B0604020202020204"/>
              <a:cs typeface="Calibri" panose="020F0502020204030204" pitchFamily="34" charset="0"/>
            </a:endParaRPr>
          </a:p>
          <a:p>
            <a:pPr lvl="1" indent="-278144">
              <a:lnSpc>
                <a:spcPct val="130000"/>
              </a:lnSpc>
              <a:buClr>
                <a:srgbClr val="FAE232">
                  <a:hueOff val="-1081314"/>
                  <a:satOff val="4338"/>
                  <a:lumOff val="-8931"/>
                </a:srgbClr>
              </a:buClr>
              <a:buSzPct val="100000"/>
              <a:defRPr/>
            </a:pPr>
            <a:endParaRPr lang="en-IE" b="1" dirty="0">
              <a:latin typeface="Arial" panose="020B0604020202020204"/>
            </a:endParaRPr>
          </a:p>
          <a:p>
            <a:pPr lvl="1" indent="-278144">
              <a:lnSpc>
                <a:spcPct val="130000"/>
              </a:lnSpc>
              <a:buClr>
                <a:srgbClr val="FAE232">
                  <a:hueOff val="-1081314"/>
                  <a:satOff val="4338"/>
                  <a:lumOff val="-8931"/>
                </a:srgbClr>
              </a:buClr>
              <a:buSzPct val="100000"/>
              <a:defRPr/>
            </a:pPr>
            <a:endParaRPr lang="en-IE" b="1" dirty="0">
              <a:latin typeface="Arial" panose="020B0604020202020204"/>
            </a:endParaRPr>
          </a:p>
          <a:p>
            <a:pPr marL="331487" lvl="2" indent="0">
              <a:lnSpc>
                <a:spcPct val="130000"/>
              </a:lnSpc>
              <a:buClr>
                <a:srgbClr val="FAE232">
                  <a:hueOff val="-1081314"/>
                  <a:satOff val="4338"/>
                  <a:lumOff val="-8931"/>
                </a:srgbClr>
              </a:buClr>
              <a:buNone/>
              <a:defRPr/>
            </a:pPr>
            <a:endParaRPr lang="en-IE" sz="2400" dirty="0">
              <a:latin typeface="Arial" panose="020B0604020202020204"/>
            </a:endParaRPr>
          </a:p>
          <a:p>
            <a:endParaRPr lang="en-IE" dirty="0"/>
          </a:p>
        </p:txBody>
      </p:sp>
    </p:spTree>
    <p:extLst>
      <p:ext uri="{BB962C8B-B14F-4D97-AF65-F5344CB8AC3E}">
        <p14:creationId xmlns:p14="http://schemas.microsoft.com/office/powerpoint/2010/main" val="44583987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665665D-FA69-AA65-3D6A-C3186396A00A}"/>
              </a:ext>
            </a:extLst>
          </p:cNvPr>
          <p:cNvSpPr>
            <a:spLocks noGrp="1"/>
          </p:cNvSpPr>
          <p:nvPr>
            <p:ph type="body" idx="1"/>
          </p:nvPr>
        </p:nvSpPr>
        <p:spPr>
          <a:xfrm>
            <a:off x="720725" y="242048"/>
            <a:ext cx="9885112" cy="5912105"/>
          </a:xfrm>
        </p:spPr>
        <p:txBody>
          <a:bodyPr>
            <a:normAutofit fontScale="85000" lnSpcReduction="20000"/>
          </a:bodyPr>
          <a:lstStyle/>
          <a:p>
            <a:pPr lvl="1" indent="-278144">
              <a:lnSpc>
                <a:spcPct val="130000"/>
              </a:lnSpc>
              <a:buClr>
                <a:srgbClr val="16E7CF">
                  <a:lumMod val="50000"/>
                </a:srgbClr>
              </a:buClr>
              <a:defRPr/>
            </a:pPr>
            <a:r>
              <a:rPr lang="en-IE" sz="3600" dirty="0">
                <a:solidFill>
                  <a:srgbClr val="A79563"/>
                </a:solidFill>
                <a:latin typeface="Arial" panose="020B0604020202020204"/>
                <a:cs typeface="Calibri" charset="0"/>
              </a:rPr>
              <a:t>Scope</a:t>
            </a:r>
          </a:p>
          <a:p>
            <a:pPr marL="617251" lvl="2" indent="-285764">
              <a:lnSpc>
                <a:spcPct val="130000"/>
              </a:lnSpc>
              <a:buClr>
                <a:srgbClr val="A39161"/>
              </a:buClr>
              <a:buFont typeface="Wingdings" panose="05000000000000000000" pitchFamily="2" charset="2"/>
              <a:buChar char="Ø"/>
              <a:defRPr/>
            </a:pPr>
            <a:r>
              <a:rPr lang="en-IE" sz="2050" i="0" dirty="0">
                <a:solidFill>
                  <a:srgbClr val="005A52"/>
                </a:solidFill>
                <a:latin typeface="Arial" panose="020B0604020202020204"/>
              </a:rPr>
              <a:t>All large undertakings.</a:t>
            </a:r>
          </a:p>
          <a:p>
            <a:pPr marL="617251" lvl="2" indent="-285764">
              <a:lnSpc>
                <a:spcPct val="130000"/>
              </a:lnSpc>
              <a:buClr>
                <a:srgbClr val="A39161"/>
              </a:buClr>
              <a:buFont typeface="Wingdings" panose="05000000000000000000" pitchFamily="2" charset="2"/>
              <a:buChar char="Ø"/>
              <a:defRPr/>
            </a:pPr>
            <a:r>
              <a:rPr lang="en-IE" sz="2050" i="0" dirty="0">
                <a:solidFill>
                  <a:srgbClr val="005A52"/>
                </a:solidFill>
                <a:latin typeface="Arial" panose="020B0604020202020204"/>
              </a:rPr>
              <a:t>SMEs listed on a regulated EU stock market excluding micros.</a:t>
            </a:r>
          </a:p>
          <a:p>
            <a:pPr marL="617251" lvl="2" indent="-285764">
              <a:lnSpc>
                <a:spcPct val="130000"/>
              </a:lnSpc>
              <a:buClr>
                <a:srgbClr val="A39161"/>
              </a:buClr>
              <a:buFont typeface="Wingdings" panose="05000000000000000000" pitchFamily="2" charset="2"/>
              <a:buChar char="Ø"/>
              <a:defRPr/>
            </a:pPr>
            <a:r>
              <a:rPr lang="en-IE" sz="2050" i="0" dirty="0">
                <a:solidFill>
                  <a:srgbClr val="005A52"/>
                </a:solidFill>
                <a:latin typeface="Arial" panose="020B0604020202020204"/>
              </a:rPr>
              <a:t>Subsidiaries and branches with turnover &gt; €40 million of non-EU companies with turnover &gt; €150million in the EU must submit an equivalent sustainability report at group level.</a:t>
            </a:r>
          </a:p>
          <a:p>
            <a:pPr marL="57153" defTabSz="457223">
              <a:lnSpc>
                <a:spcPct val="100000"/>
              </a:lnSpc>
              <a:spcBef>
                <a:spcPct val="20000"/>
              </a:spcBef>
              <a:buClr>
                <a:srgbClr val="A9A57C"/>
              </a:buClr>
              <a:defRPr/>
            </a:pPr>
            <a:r>
              <a:rPr lang="en-IE" sz="3600" dirty="0">
                <a:solidFill>
                  <a:srgbClr val="A79563"/>
                </a:solidFill>
                <a:latin typeface="Arial" panose="020B0604020202020204"/>
                <a:ea typeface="Calibri Light" charset="0"/>
              </a:rPr>
              <a:t>Phasing</a:t>
            </a:r>
          </a:p>
          <a:p>
            <a:pPr marL="617251" lvl="2" indent="-285764">
              <a:lnSpc>
                <a:spcPct val="130000"/>
              </a:lnSpc>
              <a:buClr>
                <a:srgbClr val="A39161"/>
              </a:buClr>
              <a:buFont typeface="Wingdings" panose="05000000000000000000" pitchFamily="2" charset="2"/>
              <a:buChar char="Ø"/>
              <a:defRPr/>
            </a:pPr>
            <a:r>
              <a:rPr lang="en-IE" sz="2050" i="0" dirty="0">
                <a:solidFill>
                  <a:srgbClr val="005A52"/>
                </a:solidFill>
                <a:latin typeface="Arial" panose="020B0604020202020204"/>
              </a:rPr>
              <a:t>Large PIEs (banks, insurance undertakings, listed companies) &gt; 500 employees – FY after 1 January 2024</a:t>
            </a:r>
          </a:p>
          <a:p>
            <a:pPr marL="617251" lvl="2" indent="-285764">
              <a:lnSpc>
                <a:spcPct val="130000"/>
              </a:lnSpc>
              <a:buClr>
                <a:srgbClr val="A39161"/>
              </a:buClr>
              <a:buFont typeface="Wingdings" panose="05000000000000000000" pitchFamily="2" charset="2"/>
              <a:buChar char="Ø"/>
              <a:defRPr/>
            </a:pPr>
            <a:r>
              <a:rPr lang="en-IE" sz="2050" i="0" dirty="0">
                <a:solidFill>
                  <a:srgbClr val="005A52"/>
                </a:solidFill>
                <a:latin typeface="Arial" panose="020B0604020202020204"/>
              </a:rPr>
              <a:t>Large undertakings – FY after 1 January 2025</a:t>
            </a:r>
          </a:p>
          <a:p>
            <a:pPr marL="617251" lvl="2" indent="-285764">
              <a:lnSpc>
                <a:spcPct val="130000"/>
              </a:lnSpc>
              <a:buClr>
                <a:srgbClr val="A39161"/>
              </a:buClr>
              <a:buFont typeface="Wingdings" panose="05000000000000000000" pitchFamily="2" charset="2"/>
              <a:buChar char="Ø"/>
              <a:defRPr/>
            </a:pPr>
            <a:r>
              <a:rPr lang="en-IE" sz="2050" i="0" dirty="0">
                <a:solidFill>
                  <a:srgbClr val="005A52"/>
                </a:solidFill>
                <a:latin typeface="Arial" panose="020B0604020202020204"/>
              </a:rPr>
              <a:t>Listed SMEs – FY after 1 January 2026 with an ‘opt out’ possible until 1 January 2028</a:t>
            </a:r>
          </a:p>
          <a:p>
            <a:pPr marL="617251" lvl="2" indent="-285764">
              <a:lnSpc>
                <a:spcPct val="130000"/>
              </a:lnSpc>
              <a:buClr>
                <a:srgbClr val="A39161"/>
              </a:buClr>
              <a:buFont typeface="Wingdings" panose="05000000000000000000" pitchFamily="2" charset="2"/>
              <a:buChar char="Ø"/>
              <a:defRPr/>
            </a:pPr>
            <a:r>
              <a:rPr lang="en-IE" sz="2050" i="0" dirty="0">
                <a:solidFill>
                  <a:srgbClr val="005A52"/>
                </a:solidFill>
                <a:latin typeface="Arial" panose="020B0604020202020204"/>
              </a:rPr>
              <a:t>Large subsidiaries and branches of non-EU companies at group level – FY after 1 January 2028</a:t>
            </a:r>
          </a:p>
          <a:p>
            <a:pPr rtl="0"/>
            <a:r>
              <a:rPr lang="en-IE" sz="3600" dirty="0">
                <a:solidFill>
                  <a:srgbClr val="A79563"/>
                </a:solidFill>
                <a:latin typeface="Arial" panose="020B0604020202020204"/>
                <a:ea typeface="Calibri Light" charset="0"/>
              </a:rPr>
              <a:t>Flexibilities</a:t>
            </a:r>
          </a:p>
          <a:p>
            <a:pPr marL="617251" lvl="2" indent="-285764">
              <a:lnSpc>
                <a:spcPct val="130000"/>
              </a:lnSpc>
              <a:buClr>
                <a:srgbClr val="A39161"/>
              </a:buClr>
              <a:buFont typeface="Wingdings" panose="05000000000000000000" pitchFamily="2" charset="2"/>
              <a:buChar char="Ø"/>
              <a:defRPr/>
            </a:pPr>
            <a:r>
              <a:rPr lang="en-IE" sz="2050" i="0" dirty="0">
                <a:solidFill>
                  <a:srgbClr val="005A52"/>
                </a:solidFill>
                <a:latin typeface="Arial" panose="020B0604020202020204"/>
              </a:rPr>
              <a:t>Three years reporting before mandatory value chain reporting; exemptions for commercially sensitive information.</a:t>
            </a:r>
          </a:p>
          <a:p>
            <a:pPr rtl="0"/>
            <a:endParaRPr lang="en-IE" sz="2050" b="1" spc="-75" dirty="0">
              <a:solidFill>
                <a:srgbClr val="A79563"/>
              </a:solidFill>
              <a:cs typeface="Calibri" panose="020F0502020204030204" pitchFamily="34" charset="0"/>
            </a:endParaRPr>
          </a:p>
          <a:p>
            <a:pPr marL="617251" lvl="2" indent="-285764">
              <a:lnSpc>
                <a:spcPct val="130000"/>
              </a:lnSpc>
              <a:buClr>
                <a:srgbClr val="A39161"/>
              </a:buClr>
              <a:buFont typeface="Wingdings" panose="05000000000000000000" pitchFamily="2" charset="2"/>
              <a:buChar char="Ø"/>
              <a:defRPr/>
            </a:pPr>
            <a:endParaRPr lang="en-IE" sz="2050" i="0" dirty="0">
              <a:solidFill>
                <a:srgbClr val="005A52"/>
              </a:solidFill>
              <a:latin typeface="Arial" panose="020B0604020202020204"/>
            </a:endParaRPr>
          </a:p>
          <a:p>
            <a:pPr marL="617251" lvl="2" indent="-285764">
              <a:lnSpc>
                <a:spcPct val="130000"/>
              </a:lnSpc>
              <a:buClr>
                <a:srgbClr val="A39161"/>
              </a:buClr>
              <a:buFont typeface="Wingdings" panose="05000000000000000000" pitchFamily="2" charset="2"/>
              <a:buChar char="Ø"/>
              <a:defRPr/>
            </a:pPr>
            <a:endParaRPr lang="en-IE" sz="2050" i="0" dirty="0">
              <a:solidFill>
                <a:srgbClr val="005A52"/>
              </a:solidFill>
              <a:latin typeface="Arial" panose="020B0604020202020204"/>
            </a:endParaRPr>
          </a:p>
        </p:txBody>
      </p:sp>
    </p:spTree>
    <p:extLst>
      <p:ext uri="{BB962C8B-B14F-4D97-AF65-F5344CB8AC3E}">
        <p14:creationId xmlns:p14="http://schemas.microsoft.com/office/powerpoint/2010/main" val="82900167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 11">
            <a:extLst>
              <a:ext uri="{FF2B5EF4-FFF2-40B4-BE49-F238E27FC236}">
                <a16:creationId xmlns:a16="http://schemas.microsoft.com/office/drawing/2014/main" id="{2630BBB0-94A6-FC10-7195-8BFE95E72223}"/>
              </a:ext>
            </a:extLst>
          </p:cNvPr>
          <p:cNvGraphicFramePr/>
          <p:nvPr/>
        </p:nvGraphicFramePr>
        <p:xfrm>
          <a:off x="101600" y="605151"/>
          <a:ext cx="11938000" cy="5223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TextBox 12">
            <a:extLst>
              <a:ext uri="{FF2B5EF4-FFF2-40B4-BE49-F238E27FC236}">
                <a16:creationId xmlns:a16="http://schemas.microsoft.com/office/drawing/2014/main" id="{6D15AA62-BF49-45BA-2AB9-0279368963B6}"/>
              </a:ext>
            </a:extLst>
          </p:cNvPr>
          <p:cNvSpPr txBox="1"/>
          <p:nvPr/>
        </p:nvSpPr>
        <p:spPr>
          <a:xfrm>
            <a:off x="1245141" y="602692"/>
            <a:ext cx="4533089" cy="5668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defTabSz="412771" hangingPunct="0">
              <a:defRPr/>
            </a:pPr>
            <a:r>
              <a:rPr lang="en-IE" sz="3350" kern="0" spc="-43" dirty="0">
                <a:solidFill>
                  <a:srgbClr val="A79563"/>
                </a:solidFill>
                <a:latin typeface="Arial" panose="020B0604020202020204"/>
                <a:ea typeface="Calibri Light" charset="0"/>
                <a:cs typeface="Calibri" charset="0"/>
                <a:sym typeface="Open Sans"/>
              </a:rPr>
              <a:t>Sustainability Reporting</a:t>
            </a:r>
          </a:p>
        </p:txBody>
      </p:sp>
      <p:sp>
        <p:nvSpPr>
          <p:cNvPr id="14" name="TextBox 13">
            <a:extLst>
              <a:ext uri="{FF2B5EF4-FFF2-40B4-BE49-F238E27FC236}">
                <a16:creationId xmlns:a16="http://schemas.microsoft.com/office/drawing/2014/main" id="{6A29C76F-197C-0E4C-49FB-FC1C4A72CC1A}"/>
              </a:ext>
            </a:extLst>
          </p:cNvPr>
          <p:cNvSpPr txBox="1"/>
          <p:nvPr/>
        </p:nvSpPr>
        <p:spPr>
          <a:xfrm>
            <a:off x="7266562" y="4745809"/>
            <a:ext cx="3293862" cy="108234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algn="r" defTabSz="412771" hangingPunct="0">
              <a:defRPr/>
            </a:pPr>
            <a:r>
              <a:rPr lang="en-IE" sz="3350" kern="0" spc="-43" dirty="0">
                <a:solidFill>
                  <a:srgbClr val="A79563"/>
                </a:solidFill>
                <a:latin typeface="Arial" panose="020B0604020202020204"/>
                <a:ea typeface="Calibri Light" charset="0"/>
                <a:cs typeface="Calibri" charset="0"/>
                <a:sym typeface="Open Sans"/>
              </a:rPr>
              <a:t>Value Chain (mandatory) </a:t>
            </a:r>
          </a:p>
        </p:txBody>
      </p:sp>
      <p:sp>
        <p:nvSpPr>
          <p:cNvPr id="15" name="TextBox 14">
            <a:extLst>
              <a:ext uri="{FF2B5EF4-FFF2-40B4-BE49-F238E27FC236}">
                <a16:creationId xmlns:a16="http://schemas.microsoft.com/office/drawing/2014/main" id="{74A0A6AD-1359-5C7C-15AC-863DC3878682}"/>
              </a:ext>
            </a:extLst>
          </p:cNvPr>
          <p:cNvSpPr txBox="1"/>
          <p:nvPr/>
        </p:nvSpPr>
        <p:spPr>
          <a:xfrm>
            <a:off x="4857347" y="3742334"/>
            <a:ext cx="933855" cy="91307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algn="ctr" defTabSz="412771" hangingPunct="0">
              <a:defRPr/>
            </a:pPr>
            <a:r>
              <a:rPr lang="en-IE" sz="1400" spc="-75" dirty="0">
                <a:solidFill>
                  <a:srgbClr val="005A52"/>
                </a:solidFill>
                <a:latin typeface="Arial" panose="020B0604020202020204"/>
                <a:ea typeface="Calibri Light" charset="0"/>
                <a:cs typeface="Calibri Light" charset="0"/>
                <a:sym typeface="Open Sans"/>
              </a:rPr>
              <a:t>FY 2027</a:t>
            </a:r>
          </a:p>
          <a:p>
            <a:pPr algn="ctr" defTabSz="412771" hangingPunct="0">
              <a:defRPr/>
            </a:pPr>
            <a:r>
              <a:rPr lang="en-IE" sz="1400" spc="-75" dirty="0">
                <a:solidFill>
                  <a:srgbClr val="005A52"/>
                </a:solidFill>
                <a:latin typeface="Arial" panose="020B0604020202020204"/>
                <a:ea typeface="Calibri Light" charset="0"/>
                <a:cs typeface="Calibri Light" charset="0"/>
                <a:sym typeface="Open Sans"/>
              </a:rPr>
              <a:t>PIEs &gt;500</a:t>
            </a:r>
          </a:p>
          <a:p>
            <a:pPr algn="ctr" defTabSz="412771" hangingPunct="0">
              <a:defRPr/>
            </a:pPr>
            <a:endParaRPr lang="en-IE" sz="2800" kern="0" dirty="0">
              <a:solidFill>
                <a:srgbClr val="000000"/>
              </a:solidFill>
              <a:latin typeface="Open Sans"/>
              <a:ea typeface="Open Sans"/>
              <a:cs typeface="Open Sans"/>
              <a:sym typeface="Open Sans"/>
            </a:endParaRPr>
          </a:p>
        </p:txBody>
      </p:sp>
      <p:sp>
        <p:nvSpPr>
          <p:cNvPr id="17" name="TextBox 16">
            <a:extLst>
              <a:ext uri="{FF2B5EF4-FFF2-40B4-BE49-F238E27FC236}">
                <a16:creationId xmlns:a16="http://schemas.microsoft.com/office/drawing/2014/main" id="{69E813A9-BB8E-E281-2E48-59C48A29DA05}"/>
              </a:ext>
            </a:extLst>
          </p:cNvPr>
          <p:cNvSpPr txBox="1"/>
          <p:nvPr/>
        </p:nvSpPr>
        <p:spPr>
          <a:xfrm>
            <a:off x="6654451" y="3742334"/>
            <a:ext cx="680936" cy="48218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algn="ctr" defTabSz="412771" hangingPunct="0"/>
            <a:r>
              <a:rPr lang="en-IE" sz="1400" spc="-75" dirty="0">
                <a:solidFill>
                  <a:srgbClr val="005A52"/>
                </a:solidFill>
                <a:latin typeface="Arial" panose="020B0604020202020204"/>
                <a:ea typeface="Calibri Light" charset="0"/>
                <a:cs typeface="Calibri Light" charset="0"/>
                <a:sym typeface="Open Sans"/>
              </a:rPr>
              <a:t>FY 2028</a:t>
            </a:r>
          </a:p>
          <a:p>
            <a:pPr algn="ctr" defTabSz="412771" hangingPunct="0"/>
            <a:r>
              <a:rPr lang="en-IE" sz="1400" spc="-75" dirty="0">
                <a:solidFill>
                  <a:srgbClr val="005A52"/>
                </a:solidFill>
                <a:latin typeface="Arial" panose="020B0604020202020204"/>
                <a:ea typeface="Calibri Light" charset="0"/>
                <a:cs typeface="Calibri Light" charset="0"/>
                <a:sym typeface="Open Sans"/>
              </a:rPr>
              <a:t>Large </a:t>
            </a:r>
          </a:p>
        </p:txBody>
      </p:sp>
      <p:sp>
        <p:nvSpPr>
          <p:cNvPr id="18" name="TextBox 17">
            <a:extLst>
              <a:ext uri="{FF2B5EF4-FFF2-40B4-BE49-F238E27FC236}">
                <a16:creationId xmlns:a16="http://schemas.microsoft.com/office/drawing/2014/main" id="{8D36FEEB-D612-BBF1-AEC2-5A70B42B4CB1}"/>
              </a:ext>
            </a:extLst>
          </p:cNvPr>
          <p:cNvSpPr txBox="1"/>
          <p:nvPr/>
        </p:nvSpPr>
        <p:spPr>
          <a:xfrm>
            <a:off x="1712069" y="5014844"/>
            <a:ext cx="5773461" cy="84228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171459" indent="-171459" defTabSz="412771" hangingPunct="0">
              <a:lnSpc>
                <a:spcPct val="115000"/>
              </a:lnSpc>
              <a:spcAft>
                <a:spcPts val="400"/>
              </a:spcAft>
              <a:buFont typeface="Arial" panose="020B0604020202020204" pitchFamily="34" charset="0"/>
              <a:buChar char="•"/>
              <a:defRPr/>
            </a:pPr>
            <a:r>
              <a:rPr lang="en-IE" sz="1200" kern="100" dirty="0">
                <a:solidFill>
                  <a:srgbClr val="005A52"/>
                </a:solidFill>
                <a:latin typeface="Arial" panose="020B0604020202020204"/>
                <a:ea typeface="Aptos" panose="020B0004020202020204" pitchFamily="34" charset="0"/>
                <a:cs typeface="Times New Roman" panose="02020603050405020304" pitchFamily="18" charset="0"/>
                <a:sym typeface="Open Sans"/>
              </a:rPr>
              <a:t>Large = 2 of 3  of Turnover &gt; €50m, Balance Sheet &gt;€25m, Employees &gt; 250 </a:t>
            </a:r>
          </a:p>
          <a:p>
            <a:pPr marL="171459" indent="-171459" defTabSz="412771" hangingPunct="0">
              <a:lnSpc>
                <a:spcPct val="115000"/>
              </a:lnSpc>
              <a:spcAft>
                <a:spcPts val="400"/>
              </a:spcAft>
              <a:buFont typeface="Arial" panose="020B0604020202020204" pitchFamily="34" charset="0"/>
              <a:buChar char="•"/>
              <a:defRPr/>
            </a:pPr>
            <a:r>
              <a:rPr lang="en-IE" sz="1200" kern="100" dirty="0">
                <a:solidFill>
                  <a:srgbClr val="005A52"/>
                </a:solidFill>
                <a:latin typeface="Arial" panose="020B0604020202020204"/>
                <a:ea typeface="Aptos" panose="020B0004020202020204" pitchFamily="34" charset="0"/>
                <a:cs typeface="Times New Roman" panose="02020603050405020304" pitchFamily="18" charset="0"/>
                <a:sym typeface="Open Sans"/>
              </a:rPr>
              <a:t>Listed SMEs may opt out of reporting until 2028</a:t>
            </a:r>
          </a:p>
          <a:p>
            <a:pPr marL="171459" indent="-171459" defTabSz="412771" hangingPunct="0">
              <a:lnSpc>
                <a:spcPct val="115000"/>
              </a:lnSpc>
              <a:spcAft>
                <a:spcPts val="400"/>
              </a:spcAft>
              <a:buFont typeface="Arial" panose="020B0604020202020204" pitchFamily="34" charset="0"/>
              <a:buChar char="•"/>
              <a:defRPr/>
            </a:pPr>
            <a:r>
              <a:rPr lang="en-IE" sz="1200" kern="100" dirty="0">
                <a:solidFill>
                  <a:srgbClr val="005A52"/>
                </a:solidFill>
                <a:latin typeface="Arial" panose="020B0604020202020204"/>
                <a:ea typeface="Aptos" panose="020B0004020202020204" pitchFamily="34" charset="0"/>
                <a:cs typeface="Times New Roman" panose="02020603050405020304" pitchFamily="18" charset="0"/>
                <a:sym typeface="Open Sans"/>
              </a:rPr>
              <a:t>FY = financial years starting 1 January</a:t>
            </a:r>
          </a:p>
        </p:txBody>
      </p:sp>
    </p:spTree>
    <p:extLst>
      <p:ext uri="{BB962C8B-B14F-4D97-AF65-F5344CB8AC3E}">
        <p14:creationId xmlns:p14="http://schemas.microsoft.com/office/powerpoint/2010/main" val="116874374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E03A0B3-A808-9DAE-5018-E189634F68AA}"/>
              </a:ext>
            </a:extLst>
          </p:cNvPr>
          <p:cNvSpPr>
            <a:spLocks noGrp="1"/>
          </p:cNvSpPr>
          <p:nvPr>
            <p:ph type="body" idx="1"/>
          </p:nvPr>
        </p:nvSpPr>
        <p:spPr>
          <a:xfrm>
            <a:off x="720725" y="237393"/>
            <a:ext cx="9885112" cy="5916761"/>
          </a:xfrm>
        </p:spPr>
        <p:txBody>
          <a:bodyPr>
            <a:normAutofit/>
          </a:bodyPr>
          <a:lstStyle/>
          <a:p>
            <a:pPr algn="ctr"/>
            <a:endParaRPr lang="en-IE" sz="2900" dirty="0">
              <a:solidFill>
                <a:srgbClr val="A39161"/>
              </a:solidFill>
            </a:endParaRPr>
          </a:p>
          <a:p>
            <a:pPr algn="ctr"/>
            <a:r>
              <a:rPr lang="en-IE" sz="2900" dirty="0">
                <a:solidFill>
                  <a:srgbClr val="A39161"/>
                </a:solidFill>
              </a:rPr>
              <a:t>European Sustainability Reporting Standards</a:t>
            </a:r>
          </a:p>
          <a:p>
            <a:pPr marL="617251" lvl="2" indent="-285764">
              <a:lnSpc>
                <a:spcPct val="140000"/>
              </a:lnSpc>
              <a:buClr>
                <a:srgbClr val="A39161"/>
              </a:buClr>
              <a:buFont typeface="Wingdings" panose="05000000000000000000" pitchFamily="2" charset="2"/>
              <a:buChar char="Ø"/>
              <a:defRPr/>
            </a:pPr>
            <a:r>
              <a:rPr lang="en-IE" sz="2050" i="0" dirty="0">
                <a:solidFill>
                  <a:srgbClr val="005850"/>
                </a:solidFill>
                <a:latin typeface="+mj-lt"/>
                <a:cs typeface="Calibri" panose="020F0502020204030204" pitchFamily="34" charset="0"/>
              </a:rPr>
              <a:t>ESRS ‘specify the information that an undertaking shall disclose about its material impacts, risks and opportunities (IROs) in relation to environmental, social, and governance sustainability matters.’</a:t>
            </a:r>
          </a:p>
          <a:p>
            <a:pPr marL="617251" lvl="2" indent="-285764">
              <a:lnSpc>
                <a:spcPct val="140000"/>
              </a:lnSpc>
              <a:buClr>
                <a:srgbClr val="A39161"/>
              </a:buClr>
              <a:buFont typeface="Wingdings" panose="05000000000000000000" pitchFamily="2" charset="2"/>
              <a:buChar char="Ø"/>
              <a:defRPr/>
            </a:pPr>
            <a:r>
              <a:rPr lang="en-IE" sz="2050" i="0" dirty="0">
                <a:solidFill>
                  <a:srgbClr val="005850"/>
                </a:solidFill>
                <a:latin typeface="+mj-lt"/>
                <a:cs typeface="Calibri" panose="020F0502020204030204" pitchFamily="34" charset="0"/>
              </a:rPr>
              <a:t>12 Standards to date developed by EFRAG in an independent, expert led capacity.</a:t>
            </a:r>
          </a:p>
          <a:p>
            <a:pPr marL="617251" lvl="2" indent="-285764">
              <a:lnSpc>
                <a:spcPct val="140000"/>
              </a:lnSpc>
              <a:buClr>
                <a:srgbClr val="A39161"/>
              </a:buClr>
              <a:buFont typeface="Wingdings" panose="05000000000000000000" pitchFamily="2" charset="2"/>
              <a:buChar char="Ø"/>
              <a:defRPr/>
            </a:pPr>
            <a:r>
              <a:rPr lang="en-IE" sz="2050" i="0" dirty="0">
                <a:solidFill>
                  <a:srgbClr val="005850"/>
                </a:solidFill>
                <a:latin typeface="+mj-lt"/>
                <a:cs typeface="Calibri" panose="020F0502020204030204" pitchFamily="34" charset="0"/>
              </a:rPr>
              <a:t>Adopted by the EU Commission in July 2023 by way of Commission Delegated Regulation (2023/2772) </a:t>
            </a:r>
          </a:p>
          <a:p>
            <a:pPr marL="617251" lvl="2" indent="-285764">
              <a:lnSpc>
                <a:spcPct val="140000"/>
              </a:lnSpc>
              <a:buClr>
                <a:srgbClr val="A39161"/>
              </a:buClr>
              <a:buFont typeface="Wingdings" panose="05000000000000000000" pitchFamily="2" charset="2"/>
              <a:buChar char="Ø"/>
              <a:defRPr/>
            </a:pPr>
            <a:r>
              <a:rPr lang="en-IE" sz="2050" i="0" dirty="0">
                <a:solidFill>
                  <a:srgbClr val="005850"/>
                </a:solidFill>
                <a:latin typeface="+mj-lt"/>
                <a:cs typeface="Calibri" panose="020F0502020204030204" pitchFamily="34" charset="0"/>
              </a:rPr>
              <a:t>The Global Reporting Initiative (GRI) standards and others acted as inspiration, but the EU standards go further.</a:t>
            </a:r>
          </a:p>
          <a:p>
            <a:pPr marL="617251" lvl="2" indent="-285764">
              <a:lnSpc>
                <a:spcPct val="140000"/>
              </a:lnSpc>
              <a:buClr>
                <a:srgbClr val="A39161"/>
              </a:buClr>
              <a:buFont typeface="Wingdings" panose="05000000000000000000" pitchFamily="2" charset="2"/>
              <a:buChar char="Ø"/>
              <a:defRPr/>
            </a:pPr>
            <a:r>
              <a:rPr lang="en-IE" sz="2050" i="0" dirty="0">
                <a:solidFill>
                  <a:srgbClr val="005850"/>
                </a:solidFill>
                <a:latin typeface="+mj-lt"/>
                <a:cs typeface="Calibri" panose="020F0502020204030204" pitchFamily="34" charset="0"/>
              </a:rPr>
              <a:t>Continuous dialogue including with the International Sustainability Standards Board (ISSB) to ensure interoperability to the greatest degree possible.</a:t>
            </a:r>
          </a:p>
          <a:p>
            <a:pPr marL="331487" lvl="2" indent="0">
              <a:lnSpc>
                <a:spcPct val="140000"/>
              </a:lnSpc>
              <a:buClr>
                <a:srgbClr val="A39161"/>
              </a:buClr>
              <a:buNone/>
              <a:defRPr/>
            </a:pPr>
            <a:endParaRPr lang="en-IE" sz="2700" b="1" dirty="0">
              <a:solidFill>
                <a:srgbClr val="005850"/>
              </a:solidFill>
            </a:endParaRPr>
          </a:p>
        </p:txBody>
      </p:sp>
    </p:spTree>
    <p:extLst>
      <p:ext uri="{BB962C8B-B14F-4D97-AF65-F5344CB8AC3E}">
        <p14:creationId xmlns:p14="http://schemas.microsoft.com/office/powerpoint/2010/main" val="199752091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B6B4525-3BFE-F626-C632-276AD2C42209}"/>
              </a:ext>
            </a:extLst>
          </p:cNvPr>
          <p:cNvSpPr>
            <a:spLocks noGrp="1"/>
          </p:cNvSpPr>
          <p:nvPr>
            <p:ph type="body" idx="1"/>
          </p:nvPr>
        </p:nvSpPr>
        <p:spPr>
          <a:xfrm>
            <a:off x="645911" y="224445"/>
            <a:ext cx="9885112" cy="5863207"/>
          </a:xfrm>
        </p:spPr>
        <p:txBody>
          <a:bodyPr>
            <a:normAutofit/>
          </a:bodyPr>
          <a:lstStyle/>
          <a:p>
            <a:pPr algn="ctr"/>
            <a:r>
              <a:rPr lang="en-IE" sz="3300" dirty="0">
                <a:solidFill>
                  <a:srgbClr val="A39161"/>
                </a:solidFill>
              </a:rPr>
              <a:t>European Sustainability Reporting Standards</a:t>
            </a:r>
          </a:p>
        </p:txBody>
      </p:sp>
      <p:graphicFrame>
        <p:nvGraphicFramePr>
          <p:cNvPr id="5" name="Table 5">
            <a:extLst>
              <a:ext uri="{FF2B5EF4-FFF2-40B4-BE49-F238E27FC236}">
                <a16:creationId xmlns:a16="http://schemas.microsoft.com/office/drawing/2014/main" id="{59631C93-D1DD-A78D-4243-083D46393B1E}"/>
              </a:ext>
            </a:extLst>
          </p:cNvPr>
          <p:cNvGraphicFramePr>
            <a:graphicFrameLocks noGrp="1"/>
          </p:cNvGraphicFramePr>
          <p:nvPr/>
        </p:nvGraphicFramePr>
        <p:xfrm>
          <a:off x="723208" y="1005840"/>
          <a:ext cx="4717155" cy="4646819"/>
        </p:xfrm>
        <a:graphic>
          <a:graphicData uri="http://schemas.openxmlformats.org/drawingml/2006/table">
            <a:tbl>
              <a:tblPr firstRow="1" lastCol="1" bandRow="1">
                <a:tableStyleId>{5940675A-B579-460E-94D1-54222C63F5DA}</a:tableStyleId>
              </a:tblPr>
              <a:tblGrid>
                <a:gridCol w="1177427">
                  <a:extLst>
                    <a:ext uri="{9D8B030D-6E8A-4147-A177-3AD203B41FA5}">
                      <a16:colId xmlns:a16="http://schemas.microsoft.com/office/drawing/2014/main" val="1791756799"/>
                    </a:ext>
                  </a:extLst>
                </a:gridCol>
                <a:gridCol w="1179909">
                  <a:extLst>
                    <a:ext uri="{9D8B030D-6E8A-4147-A177-3AD203B41FA5}">
                      <a16:colId xmlns:a16="http://schemas.microsoft.com/office/drawing/2014/main" val="2014501462"/>
                    </a:ext>
                  </a:extLst>
                </a:gridCol>
                <a:gridCol w="1179909">
                  <a:extLst>
                    <a:ext uri="{9D8B030D-6E8A-4147-A177-3AD203B41FA5}">
                      <a16:colId xmlns:a16="http://schemas.microsoft.com/office/drawing/2014/main" val="5584531"/>
                    </a:ext>
                  </a:extLst>
                </a:gridCol>
                <a:gridCol w="1179909">
                  <a:extLst>
                    <a:ext uri="{9D8B030D-6E8A-4147-A177-3AD203B41FA5}">
                      <a16:colId xmlns:a16="http://schemas.microsoft.com/office/drawing/2014/main" val="689584083"/>
                    </a:ext>
                  </a:extLst>
                </a:gridCol>
              </a:tblGrid>
              <a:tr h="663831">
                <a:tc gridSpan="4">
                  <a:txBody>
                    <a:bodyPr/>
                    <a:lstStyle/>
                    <a:p>
                      <a:pPr algn="ctr"/>
                      <a:r>
                        <a:rPr lang="en-IE" sz="1600" b="1" dirty="0">
                          <a:solidFill>
                            <a:srgbClr val="A39161"/>
                          </a:solidFill>
                        </a:rPr>
                        <a:t>Sector Agnostic Standards Adopted</a:t>
                      </a:r>
                    </a:p>
                  </a:txBody>
                  <a:tcPr marL="45720" marR="45720" marT="22860" marB="22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5850"/>
                    </a:solidFill>
                  </a:tcPr>
                </a:tc>
                <a:tc hMerge="1">
                  <a:txBody>
                    <a:bodyPr/>
                    <a:lstStyle/>
                    <a:p>
                      <a:r>
                        <a:rPr lang="en-IE" dirty="0"/>
                        <a:t>Sector Agnostic Standards</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IE"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IE"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95000"/>
                        <a:lumOff val="5000"/>
                      </a:schemeClr>
                    </a:solidFill>
                  </a:tcPr>
                </a:tc>
                <a:extLst>
                  <a:ext uri="{0D108BD9-81ED-4DB2-BD59-A6C34878D82A}">
                    <a16:rowId xmlns:a16="http://schemas.microsoft.com/office/drawing/2014/main" val="1003622549"/>
                  </a:ext>
                </a:extLst>
              </a:tr>
              <a:tr h="663831">
                <a:tc>
                  <a:txBody>
                    <a:bodyPr/>
                    <a:lstStyle/>
                    <a:p>
                      <a:pPr algn="ctr"/>
                      <a:r>
                        <a:rPr lang="en-IE" sz="1200" b="1" dirty="0">
                          <a:solidFill>
                            <a:srgbClr val="A39161"/>
                          </a:solidFill>
                        </a:rPr>
                        <a:t>Cross Cutting Standards </a:t>
                      </a:r>
                    </a:p>
                  </a:txBody>
                  <a:tcPr marL="45720" marR="45720" marT="22860" marB="22860" anchor="ctr">
                    <a:lnT w="12700" cap="flat" cmpd="sng" algn="ctr">
                      <a:solidFill>
                        <a:schemeClr val="tx1"/>
                      </a:solidFill>
                      <a:prstDash val="solid"/>
                      <a:round/>
                      <a:headEnd type="none" w="med" len="med"/>
                      <a:tailEnd type="none" w="med" len="med"/>
                    </a:lnT>
                    <a:lnB w="12700" cmpd="sng">
                      <a:noFill/>
                    </a:lnB>
                    <a:solidFill>
                      <a:srgbClr val="005850"/>
                    </a:solidFill>
                  </a:tcPr>
                </a:tc>
                <a:tc>
                  <a:txBody>
                    <a:bodyPr/>
                    <a:lstStyle/>
                    <a:p>
                      <a:pPr algn="ctr"/>
                      <a:r>
                        <a:rPr lang="en-IE" sz="1400" b="1" dirty="0">
                          <a:solidFill>
                            <a:srgbClr val="A39161"/>
                          </a:solidFill>
                        </a:rPr>
                        <a:t>Environment</a:t>
                      </a:r>
                    </a:p>
                  </a:txBody>
                  <a:tcPr marL="45720" marR="45720" marT="22860" marB="22860" anchor="ctr">
                    <a:lnT w="12700" cap="flat" cmpd="sng" algn="ctr">
                      <a:solidFill>
                        <a:schemeClr val="tx1"/>
                      </a:solidFill>
                      <a:prstDash val="solid"/>
                      <a:round/>
                      <a:headEnd type="none" w="med" len="med"/>
                      <a:tailEnd type="none" w="med" len="med"/>
                    </a:lnT>
                    <a:lnB w="12700" cmpd="sng">
                      <a:noFill/>
                    </a:lnB>
                    <a:solidFill>
                      <a:srgbClr val="005850"/>
                    </a:solidFill>
                  </a:tcPr>
                </a:tc>
                <a:tc>
                  <a:txBody>
                    <a:bodyPr/>
                    <a:lstStyle/>
                    <a:p>
                      <a:pPr algn="ctr"/>
                      <a:r>
                        <a:rPr lang="en-IE" sz="1400" b="1" dirty="0">
                          <a:solidFill>
                            <a:srgbClr val="A39161"/>
                          </a:solidFill>
                        </a:rPr>
                        <a:t>Social</a:t>
                      </a:r>
                    </a:p>
                  </a:txBody>
                  <a:tcPr marL="45720" marR="45720" marT="22860" marB="22860" anchor="ctr">
                    <a:lnT w="12700" cap="flat" cmpd="sng" algn="ctr">
                      <a:solidFill>
                        <a:schemeClr val="tx1"/>
                      </a:solidFill>
                      <a:prstDash val="solid"/>
                      <a:round/>
                      <a:headEnd type="none" w="med" len="med"/>
                      <a:tailEnd type="none" w="med" len="med"/>
                    </a:lnT>
                    <a:lnB w="12700" cmpd="sng">
                      <a:noFill/>
                    </a:lnB>
                    <a:solidFill>
                      <a:srgbClr val="005850"/>
                    </a:solidFill>
                  </a:tcPr>
                </a:tc>
                <a:tc>
                  <a:txBody>
                    <a:bodyPr/>
                    <a:lstStyle/>
                    <a:p>
                      <a:pPr algn="ctr"/>
                      <a:r>
                        <a:rPr lang="en-IE" sz="1400" b="1" dirty="0">
                          <a:solidFill>
                            <a:srgbClr val="A39161"/>
                          </a:solidFill>
                        </a:rPr>
                        <a:t>Governance</a:t>
                      </a:r>
                    </a:p>
                  </a:txBody>
                  <a:tcPr marL="45720" marR="45720" marT="22860" marB="22860" anchor="ctr">
                    <a:lnT w="12700" cap="flat" cmpd="sng" algn="ctr">
                      <a:solidFill>
                        <a:schemeClr val="tx1"/>
                      </a:solidFill>
                      <a:prstDash val="solid"/>
                      <a:round/>
                      <a:headEnd type="none" w="med" len="med"/>
                      <a:tailEnd type="none" w="med" len="med"/>
                    </a:lnT>
                    <a:lnB w="12700" cmpd="sng">
                      <a:noFill/>
                    </a:lnB>
                    <a:solidFill>
                      <a:srgbClr val="005850"/>
                    </a:solidFill>
                  </a:tcPr>
                </a:tc>
                <a:extLst>
                  <a:ext uri="{0D108BD9-81ED-4DB2-BD59-A6C34878D82A}">
                    <a16:rowId xmlns:a16="http://schemas.microsoft.com/office/drawing/2014/main" val="603052625"/>
                  </a:ext>
                </a:extLst>
              </a:tr>
              <a:tr h="663831">
                <a:tc>
                  <a:txBody>
                    <a:bodyPr/>
                    <a:lstStyle/>
                    <a:p>
                      <a:pPr algn="ctr"/>
                      <a:r>
                        <a:rPr lang="en-IE" sz="1000" b="1" dirty="0">
                          <a:solidFill>
                            <a:srgbClr val="005850"/>
                          </a:solidFill>
                        </a:rPr>
                        <a:t>ESRS 1 – General Requirements</a:t>
                      </a:r>
                    </a:p>
                  </a:txBody>
                  <a:tcPr marL="45720" marR="45720" marT="22860" marB="22860">
                    <a:lnL w="12700" cmpd="sng">
                      <a:noFill/>
                    </a:lnL>
                    <a:lnR w="12700" cmpd="sng">
                      <a:noFill/>
                    </a:lnR>
                    <a:lnT w="12700" cmpd="sng">
                      <a:noFill/>
                    </a:lnT>
                    <a:lnB w="12700" cmpd="sng">
                      <a:noFill/>
                    </a:lnB>
                  </a:tcPr>
                </a:tc>
                <a:tc>
                  <a:txBody>
                    <a:bodyPr/>
                    <a:lstStyle/>
                    <a:p>
                      <a:pPr algn="ctr"/>
                      <a:r>
                        <a:rPr lang="en-IE" sz="1000" b="1" dirty="0">
                          <a:solidFill>
                            <a:srgbClr val="005850"/>
                          </a:solidFill>
                        </a:rPr>
                        <a:t>ESRS E1 – Climate Change</a:t>
                      </a:r>
                    </a:p>
                  </a:txBody>
                  <a:tcPr marL="45720" marR="45720" marT="22860" marB="22860">
                    <a:lnL w="12700" cmpd="sng">
                      <a:noFill/>
                    </a:lnL>
                    <a:lnR w="12700" cmpd="sng">
                      <a:noFill/>
                    </a:lnR>
                    <a:lnT w="12700" cmpd="sng">
                      <a:noFill/>
                    </a:lnT>
                    <a:lnB w="12700" cmpd="sng">
                      <a:noFill/>
                    </a:lnB>
                  </a:tcPr>
                </a:tc>
                <a:tc>
                  <a:txBody>
                    <a:bodyPr/>
                    <a:lstStyle/>
                    <a:p>
                      <a:pPr algn="ctr"/>
                      <a:r>
                        <a:rPr lang="en-IE" sz="1000" b="1" dirty="0">
                          <a:solidFill>
                            <a:srgbClr val="005850"/>
                          </a:solidFill>
                        </a:rPr>
                        <a:t>ESRS S1 – Own Workforce</a:t>
                      </a:r>
                    </a:p>
                  </a:txBody>
                  <a:tcPr marL="45720" marR="45720" marT="22860" marB="22860">
                    <a:lnL w="12700" cmpd="sng">
                      <a:noFill/>
                    </a:lnL>
                    <a:lnR w="12700" cmpd="sng">
                      <a:noFill/>
                    </a:lnR>
                    <a:lnT w="12700" cmpd="sng">
                      <a:noFill/>
                    </a:lnT>
                    <a:lnB w="12700" cmpd="sng">
                      <a:noFill/>
                    </a:lnB>
                  </a:tcPr>
                </a:tc>
                <a:tc>
                  <a:txBody>
                    <a:bodyPr/>
                    <a:lstStyle/>
                    <a:p>
                      <a:pPr algn="ctr"/>
                      <a:r>
                        <a:rPr lang="en-IE" sz="1000" b="1" dirty="0">
                          <a:solidFill>
                            <a:srgbClr val="005850"/>
                          </a:solidFill>
                        </a:rPr>
                        <a:t>ESRS G1 – Business Conduct </a:t>
                      </a:r>
                    </a:p>
                  </a:txBody>
                  <a:tcPr marL="45720" marR="45720" marT="22860" marB="22860">
                    <a:lnL w="12700" cmpd="sng">
                      <a:noFill/>
                    </a:lnL>
                    <a:lnR w="12700" cmpd="sng">
                      <a:noFill/>
                    </a:lnR>
                    <a:lnT w="12700" cmpd="sng">
                      <a:noFill/>
                    </a:lnT>
                    <a:lnB w="12700" cmpd="sng">
                      <a:noFill/>
                    </a:lnB>
                  </a:tcPr>
                </a:tc>
                <a:extLst>
                  <a:ext uri="{0D108BD9-81ED-4DB2-BD59-A6C34878D82A}">
                    <a16:rowId xmlns:a16="http://schemas.microsoft.com/office/drawing/2014/main" val="1007145976"/>
                  </a:ext>
                </a:extLst>
              </a:tr>
              <a:tr h="663831">
                <a:tc>
                  <a:txBody>
                    <a:bodyPr/>
                    <a:lstStyle/>
                    <a:p>
                      <a:pPr algn="ctr"/>
                      <a:r>
                        <a:rPr lang="en-IE" sz="1000" b="1" dirty="0">
                          <a:solidFill>
                            <a:srgbClr val="005850"/>
                          </a:solidFill>
                        </a:rPr>
                        <a:t>ESRS 2 – General Disclosures</a:t>
                      </a:r>
                    </a:p>
                  </a:txBody>
                  <a:tcPr marL="45720" marR="45720" marT="22860" marB="22860">
                    <a:lnL w="12700" cmpd="sng">
                      <a:noFill/>
                    </a:lnL>
                    <a:lnR w="12700" cmpd="sng">
                      <a:noFill/>
                    </a:lnR>
                    <a:lnT w="12700" cmpd="sng">
                      <a:noFill/>
                    </a:lnT>
                    <a:lnB w="12700" cmpd="sng">
                      <a:noFill/>
                    </a:lnB>
                  </a:tcPr>
                </a:tc>
                <a:tc>
                  <a:txBody>
                    <a:bodyPr/>
                    <a:lstStyle/>
                    <a:p>
                      <a:pPr algn="ctr"/>
                      <a:r>
                        <a:rPr lang="en-IE" sz="1000" b="1" dirty="0">
                          <a:solidFill>
                            <a:srgbClr val="005850"/>
                          </a:solidFill>
                        </a:rPr>
                        <a:t>ESRS E2 - Pollution</a:t>
                      </a:r>
                    </a:p>
                  </a:txBody>
                  <a:tcPr marL="45720" marR="45720" marT="22860" marB="22860">
                    <a:lnL w="12700" cmpd="sng">
                      <a:noFill/>
                    </a:lnL>
                    <a:lnR w="12700" cmpd="sng">
                      <a:noFill/>
                    </a:lnR>
                    <a:lnT w="12700" cmpd="sng">
                      <a:noFill/>
                    </a:lnT>
                    <a:lnB w="12700" cmpd="sng">
                      <a:noFill/>
                    </a:lnB>
                  </a:tcPr>
                </a:tc>
                <a:tc>
                  <a:txBody>
                    <a:bodyPr/>
                    <a:lstStyle/>
                    <a:p>
                      <a:pPr algn="ctr"/>
                      <a:r>
                        <a:rPr lang="en-IE" sz="1000" b="1" dirty="0">
                          <a:solidFill>
                            <a:srgbClr val="005850"/>
                          </a:solidFill>
                        </a:rPr>
                        <a:t>ESRS S2 – Workers in the Value Chain </a:t>
                      </a:r>
                    </a:p>
                  </a:txBody>
                  <a:tcPr marL="45720" marR="45720" marT="22860" marB="22860">
                    <a:lnL w="12700" cmpd="sng">
                      <a:noFill/>
                    </a:lnL>
                    <a:lnR w="12700" cmpd="sng">
                      <a:noFill/>
                    </a:lnR>
                    <a:lnT w="12700" cmpd="sng">
                      <a:noFill/>
                    </a:lnT>
                    <a:lnB w="12700" cmpd="sng">
                      <a:noFill/>
                    </a:lnB>
                  </a:tcPr>
                </a:tc>
                <a:tc>
                  <a:txBody>
                    <a:bodyPr/>
                    <a:lstStyle/>
                    <a:p>
                      <a:pPr algn="ctr"/>
                      <a:endParaRPr lang="en-IE" sz="1000" b="1" dirty="0">
                        <a:solidFill>
                          <a:srgbClr val="005850"/>
                        </a:solidFill>
                      </a:endParaRPr>
                    </a:p>
                  </a:txBody>
                  <a:tcPr marL="45720" marR="45720" marT="22860" marB="22860">
                    <a:lnL w="12700" cmpd="sng">
                      <a:noFill/>
                    </a:lnL>
                    <a:lnR w="12700" cmpd="sng">
                      <a:noFill/>
                    </a:lnR>
                    <a:lnT w="12700" cmpd="sng">
                      <a:noFill/>
                    </a:lnT>
                    <a:lnB w="12700" cmpd="sng">
                      <a:noFill/>
                    </a:lnB>
                  </a:tcPr>
                </a:tc>
                <a:extLst>
                  <a:ext uri="{0D108BD9-81ED-4DB2-BD59-A6C34878D82A}">
                    <a16:rowId xmlns:a16="http://schemas.microsoft.com/office/drawing/2014/main" val="4224234113"/>
                  </a:ext>
                </a:extLst>
              </a:tr>
              <a:tr h="663831">
                <a:tc>
                  <a:txBody>
                    <a:bodyPr/>
                    <a:lstStyle/>
                    <a:p>
                      <a:pPr algn="ctr"/>
                      <a:endParaRPr lang="en-IE" sz="1000" b="1" dirty="0">
                        <a:solidFill>
                          <a:srgbClr val="005850"/>
                        </a:solidFill>
                      </a:endParaRPr>
                    </a:p>
                  </a:txBody>
                  <a:tcPr marL="45720" marR="45720" marT="22860" marB="2286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IE" sz="1000" b="1" dirty="0">
                          <a:solidFill>
                            <a:srgbClr val="005850"/>
                          </a:solidFill>
                        </a:rPr>
                        <a:t>ESRS E3 – Water &amp; Marine Resources</a:t>
                      </a:r>
                    </a:p>
                  </a:txBody>
                  <a:tcPr marL="45720" marR="45720" marT="22860" marB="22860">
                    <a:lnL w="12700" cmpd="sng">
                      <a:noFill/>
                    </a:lnL>
                    <a:lnR w="12700" cmpd="sng">
                      <a:noFill/>
                    </a:lnR>
                    <a:lnT w="12700" cmpd="sng">
                      <a:noFill/>
                    </a:lnT>
                    <a:lnB w="12700" cmpd="sng">
                      <a:noFill/>
                    </a:lnB>
                  </a:tcPr>
                </a:tc>
                <a:tc>
                  <a:txBody>
                    <a:bodyPr/>
                    <a:lstStyle/>
                    <a:p>
                      <a:pPr algn="ctr"/>
                      <a:r>
                        <a:rPr lang="en-IE" sz="1000" b="1" dirty="0">
                          <a:solidFill>
                            <a:srgbClr val="005850"/>
                          </a:solidFill>
                        </a:rPr>
                        <a:t>ESRS S3 – Affected Communities</a:t>
                      </a:r>
                    </a:p>
                  </a:txBody>
                  <a:tcPr marL="45720" marR="45720" marT="22860" marB="22860">
                    <a:lnL w="12700" cmpd="sng">
                      <a:noFill/>
                    </a:lnL>
                    <a:lnR w="12700" cmpd="sng">
                      <a:noFill/>
                    </a:lnR>
                    <a:lnT w="12700" cmpd="sng">
                      <a:noFill/>
                    </a:lnT>
                    <a:lnB w="12700" cmpd="sng">
                      <a:noFill/>
                    </a:lnB>
                  </a:tcPr>
                </a:tc>
                <a:tc>
                  <a:txBody>
                    <a:bodyPr/>
                    <a:lstStyle/>
                    <a:p>
                      <a:pPr algn="ctr"/>
                      <a:endParaRPr lang="en-IE" sz="1000" b="1" dirty="0">
                        <a:solidFill>
                          <a:srgbClr val="005850"/>
                        </a:solidFill>
                      </a:endParaRPr>
                    </a:p>
                  </a:txBody>
                  <a:tcPr marL="45720" marR="45720" marT="22860" marB="22860">
                    <a:lnL w="12700" cmpd="sng">
                      <a:noFill/>
                    </a:lnL>
                    <a:lnR w="12700" cmpd="sng">
                      <a:noFill/>
                    </a:lnR>
                    <a:lnT w="12700" cmpd="sng">
                      <a:noFill/>
                    </a:lnT>
                    <a:lnB w="12700" cmpd="sng">
                      <a:noFill/>
                    </a:lnB>
                  </a:tcPr>
                </a:tc>
                <a:extLst>
                  <a:ext uri="{0D108BD9-81ED-4DB2-BD59-A6C34878D82A}">
                    <a16:rowId xmlns:a16="http://schemas.microsoft.com/office/drawing/2014/main" val="2828732023"/>
                  </a:ext>
                </a:extLst>
              </a:tr>
              <a:tr h="663831">
                <a:tc>
                  <a:txBody>
                    <a:bodyPr/>
                    <a:lstStyle/>
                    <a:p>
                      <a:pPr algn="ctr"/>
                      <a:endParaRPr lang="en-IE" sz="1000" b="1" dirty="0">
                        <a:solidFill>
                          <a:srgbClr val="005850"/>
                        </a:solidFill>
                      </a:endParaRPr>
                    </a:p>
                  </a:txBody>
                  <a:tcPr marL="45720" marR="45720" marT="22860" marB="2286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IE" sz="1000" b="1" dirty="0">
                          <a:solidFill>
                            <a:srgbClr val="005850"/>
                          </a:solidFill>
                        </a:rPr>
                        <a:t>ESRS E4 – Biodiversity &amp; Ecosystems</a:t>
                      </a:r>
                    </a:p>
                  </a:txBody>
                  <a:tcPr marL="45720" marR="45720" marT="22860" marB="22860">
                    <a:lnL w="12700" cmpd="sng">
                      <a:noFill/>
                    </a:lnL>
                    <a:lnR w="12700" cmpd="sng">
                      <a:noFill/>
                    </a:lnR>
                    <a:lnT w="12700" cmpd="sng">
                      <a:noFill/>
                    </a:lnT>
                    <a:lnB w="12700" cmpd="sng">
                      <a:noFill/>
                    </a:lnB>
                  </a:tcPr>
                </a:tc>
                <a:tc>
                  <a:txBody>
                    <a:bodyPr/>
                    <a:lstStyle/>
                    <a:p>
                      <a:pPr algn="ctr"/>
                      <a:r>
                        <a:rPr lang="en-IE" sz="1000" b="1" dirty="0">
                          <a:solidFill>
                            <a:srgbClr val="005850"/>
                          </a:solidFill>
                        </a:rPr>
                        <a:t>ESRS S4 - Consumers &amp; End Users </a:t>
                      </a:r>
                    </a:p>
                  </a:txBody>
                  <a:tcPr marL="45720" marR="45720" marT="22860" marB="22860">
                    <a:lnL w="12700" cmpd="sng">
                      <a:noFill/>
                    </a:lnL>
                    <a:lnR w="12700" cmpd="sng">
                      <a:noFill/>
                    </a:lnR>
                    <a:lnT w="12700" cmpd="sng">
                      <a:noFill/>
                    </a:lnT>
                    <a:lnB w="12700" cmpd="sng">
                      <a:noFill/>
                    </a:lnB>
                  </a:tcPr>
                </a:tc>
                <a:tc>
                  <a:txBody>
                    <a:bodyPr/>
                    <a:lstStyle/>
                    <a:p>
                      <a:pPr algn="ctr"/>
                      <a:endParaRPr lang="en-IE" sz="1000" b="1" dirty="0">
                        <a:solidFill>
                          <a:srgbClr val="005850"/>
                        </a:solidFill>
                      </a:endParaRPr>
                    </a:p>
                  </a:txBody>
                  <a:tcPr marL="45720" marR="45720" marT="22860" marB="22860">
                    <a:lnL w="12700" cmpd="sng">
                      <a:noFill/>
                    </a:lnL>
                    <a:lnR w="12700" cmpd="sng">
                      <a:noFill/>
                    </a:lnR>
                    <a:lnT w="12700" cmpd="sng">
                      <a:noFill/>
                    </a:lnT>
                    <a:lnB w="12700" cmpd="sng">
                      <a:noFill/>
                    </a:lnB>
                  </a:tcPr>
                </a:tc>
                <a:extLst>
                  <a:ext uri="{0D108BD9-81ED-4DB2-BD59-A6C34878D82A}">
                    <a16:rowId xmlns:a16="http://schemas.microsoft.com/office/drawing/2014/main" val="2942142459"/>
                  </a:ext>
                </a:extLst>
              </a:tr>
              <a:tr h="663831">
                <a:tc>
                  <a:txBody>
                    <a:bodyPr/>
                    <a:lstStyle/>
                    <a:p>
                      <a:pPr algn="ctr"/>
                      <a:endParaRPr lang="en-IE" sz="1000" b="1" dirty="0">
                        <a:solidFill>
                          <a:srgbClr val="005850"/>
                        </a:solidFill>
                      </a:endParaRPr>
                    </a:p>
                  </a:txBody>
                  <a:tcPr marL="45720" marR="45720" marT="22860" marB="2286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IE" sz="1000" b="1" dirty="0">
                          <a:solidFill>
                            <a:srgbClr val="005850"/>
                          </a:solidFill>
                        </a:rPr>
                        <a:t>ESRS E5 – Resource Use &amp; Circular Economy </a:t>
                      </a:r>
                    </a:p>
                  </a:txBody>
                  <a:tcPr marL="45720" marR="45720" marT="22860" marB="22860">
                    <a:lnL w="12700" cmpd="sng">
                      <a:noFill/>
                    </a:lnL>
                    <a:lnR w="12700" cmpd="sng">
                      <a:noFill/>
                    </a:lnR>
                    <a:lnT w="12700" cmpd="sng">
                      <a:noFill/>
                    </a:lnT>
                    <a:lnB w="12700" cmpd="sng">
                      <a:noFill/>
                    </a:lnB>
                  </a:tcPr>
                </a:tc>
                <a:tc>
                  <a:txBody>
                    <a:bodyPr/>
                    <a:lstStyle/>
                    <a:p>
                      <a:pPr algn="ctr"/>
                      <a:endParaRPr lang="en-IE" sz="1000" b="1" dirty="0">
                        <a:solidFill>
                          <a:srgbClr val="005850"/>
                        </a:solidFill>
                      </a:endParaRPr>
                    </a:p>
                  </a:txBody>
                  <a:tcPr marL="45720" marR="45720" marT="22860" marB="22860">
                    <a:lnL w="12700" cmpd="sng">
                      <a:noFill/>
                    </a:lnL>
                    <a:lnR w="12700" cmpd="sng">
                      <a:noFill/>
                    </a:lnR>
                    <a:lnT w="12700" cmpd="sng">
                      <a:noFill/>
                    </a:lnT>
                    <a:lnB w="12700" cmpd="sng">
                      <a:noFill/>
                    </a:lnB>
                  </a:tcPr>
                </a:tc>
                <a:tc>
                  <a:txBody>
                    <a:bodyPr/>
                    <a:lstStyle/>
                    <a:p>
                      <a:pPr algn="ctr"/>
                      <a:endParaRPr lang="en-IE" sz="1000" b="1" dirty="0">
                        <a:solidFill>
                          <a:srgbClr val="005850"/>
                        </a:solidFill>
                      </a:endParaRPr>
                    </a:p>
                  </a:txBody>
                  <a:tcPr marL="45720" marR="45720" marT="22860" marB="22860">
                    <a:lnL w="12700" cmpd="sng">
                      <a:noFill/>
                    </a:lnL>
                    <a:lnR w="12700" cmpd="sng">
                      <a:noFill/>
                    </a:lnR>
                    <a:lnT w="12700" cmpd="sng">
                      <a:noFill/>
                    </a:lnT>
                    <a:lnB w="12700" cmpd="sng">
                      <a:noFill/>
                    </a:lnB>
                  </a:tcPr>
                </a:tc>
                <a:extLst>
                  <a:ext uri="{0D108BD9-81ED-4DB2-BD59-A6C34878D82A}">
                    <a16:rowId xmlns:a16="http://schemas.microsoft.com/office/drawing/2014/main" val="4287834500"/>
                  </a:ext>
                </a:extLst>
              </a:tr>
            </a:tbl>
          </a:graphicData>
        </a:graphic>
      </p:graphicFrame>
      <p:graphicFrame>
        <p:nvGraphicFramePr>
          <p:cNvPr id="8" name="Table 8">
            <a:extLst>
              <a:ext uri="{FF2B5EF4-FFF2-40B4-BE49-F238E27FC236}">
                <a16:creationId xmlns:a16="http://schemas.microsoft.com/office/drawing/2014/main" id="{95CD9C71-67CE-1176-750F-B9C6264DC92A}"/>
              </a:ext>
            </a:extLst>
          </p:cNvPr>
          <p:cNvGraphicFramePr>
            <a:graphicFrameLocks noGrp="1"/>
          </p:cNvGraphicFramePr>
          <p:nvPr/>
        </p:nvGraphicFramePr>
        <p:xfrm>
          <a:off x="5843848" y="1005839"/>
          <a:ext cx="4316153" cy="3998746"/>
        </p:xfrm>
        <a:graphic>
          <a:graphicData uri="http://schemas.openxmlformats.org/drawingml/2006/table">
            <a:tbl>
              <a:tblPr firstRow="1" bandRow="1">
                <a:tableStyleId>{5940675A-B579-460E-94D1-54222C63F5DA}</a:tableStyleId>
              </a:tblPr>
              <a:tblGrid>
                <a:gridCol w="4316153">
                  <a:extLst>
                    <a:ext uri="{9D8B030D-6E8A-4147-A177-3AD203B41FA5}">
                      <a16:colId xmlns:a16="http://schemas.microsoft.com/office/drawing/2014/main" val="4142907303"/>
                    </a:ext>
                  </a:extLst>
                </a:gridCol>
              </a:tblGrid>
              <a:tr h="1332915">
                <a:tc>
                  <a:txBody>
                    <a:bodyPr/>
                    <a:lstStyle/>
                    <a:p>
                      <a:pPr algn="ctr"/>
                      <a:r>
                        <a:rPr lang="en-IE" sz="1600" b="1" i="1" dirty="0">
                          <a:solidFill>
                            <a:srgbClr val="A39161"/>
                          </a:solidFill>
                        </a:rPr>
                        <a:t>Proportionate Listed SME Standards</a:t>
                      </a:r>
                    </a:p>
                  </a:txBody>
                  <a:tcPr marL="45720" marR="45720" marT="22860" marB="22860" anchor="ctr">
                    <a:solidFill>
                      <a:srgbClr val="005850"/>
                    </a:solidFill>
                  </a:tcPr>
                </a:tc>
                <a:extLst>
                  <a:ext uri="{0D108BD9-81ED-4DB2-BD59-A6C34878D82A}">
                    <a16:rowId xmlns:a16="http://schemas.microsoft.com/office/drawing/2014/main" val="3574397518"/>
                  </a:ext>
                </a:extLst>
              </a:tr>
              <a:tr h="1332915">
                <a:tc>
                  <a:txBody>
                    <a:bodyPr/>
                    <a:lstStyle/>
                    <a:p>
                      <a:pPr algn="ctr"/>
                      <a:r>
                        <a:rPr lang="en-IE" sz="1600" b="1" i="1" dirty="0">
                          <a:solidFill>
                            <a:srgbClr val="A39161"/>
                          </a:solidFill>
                        </a:rPr>
                        <a:t>Voluntary SME Standards</a:t>
                      </a:r>
                    </a:p>
                  </a:txBody>
                  <a:tcPr marL="45720" marR="45720" marT="22860" marB="22860" anchor="ctr">
                    <a:solidFill>
                      <a:srgbClr val="005850"/>
                    </a:solidFill>
                  </a:tcPr>
                </a:tc>
                <a:extLst>
                  <a:ext uri="{0D108BD9-81ED-4DB2-BD59-A6C34878D82A}">
                    <a16:rowId xmlns:a16="http://schemas.microsoft.com/office/drawing/2014/main" val="220538338"/>
                  </a:ext>
                </a:extLst>
              </a:tr>
              <a:tr h="1332915">
                <a:tc>
                  <a:txBody>
                    <a:bodyPr/>
                    <a:lstStyle/>
                    <a:p>
                      <a:pPr algn="ctr"/>
                      <a:r>
                        <a:rPr lang="en-IE" sz="1600" b="1" i="1" dirty="0">
                          <a:solidFill>
                            <a:srgbClr val="A39161"/>
                          </a:solidFill>
                        </a:rPr>
                        <a:t>Sector Specific Standards</a:t>
                      </a:r>
                    </a:p>
                  </a:txBody>
                  <a:tcPr marL="45720" marR="45720" marT="22860" marB="22860" anchor="ctr">
                    <a:solidFill>
                      <a:srgbClr val="005850"/>
                    </a:solidFill>
                  </a:tcPr>
                </a:tc>
                <a:extLst>
                  <a:ext uri="{0D108BD9-81ED-4DB2-BD59-A6C34878D82A}">
                    <a16:rowId xmlns:a16="http://schemas.microsoft.com/office/drawing/2014/main" val="3909869207"/>
                  </a:ext>
                </a:extLst>
              </a:tr>
            </a:tbl>
          </a:graphicData>
        </a:graphic>
      </p:graphicFrame>
    </p:spTree>
    <p:extLst>
      <p:ext uri="{BB962C8B-B14F-4D97-AF65-F5344CB8AC3E}">
        <p14:creationId xmlns:p14="http://schemas.microsoft.com/office/powerpoint/2010/main" val="241885346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FC1B1ED-519A-754F-98CB-28B5B3B264A1}"/>
              </a:ext>
            </a:extLst>
          </p:cNvPr>
          <p:cNvSpPr>
            <a:spLocks noGrp="1"/>
          </p:cNvSpPr>
          <p:nvPr>
            <p:ph type="body" idx="1"/>
          </p:nvPr>
        </p:nvSpPr>
        <p:spPr>
          <a:xfrm>
            <a:off x="720725" y="349135"/>
            <a:ext cx="9885112" cy="5805019"/>
          </a:xfrm>
        </p:spPr>
        <p:txBody>
          <a:bodyPr>
            <a:normAutofit fontScale="25000" lnSpcReduction="20000"/>
          </a:bodyPr>
          <a:lstStyle/>
          <a:p>
            <a:pPr algn="ctr"/>
            <a:r>
              <a:rPr lang="en-IE" sz="11401" dirty="0">
                <a:solidFill>
                  <a:srgbClr val="A39161"/>
                </a:solidFill>
              </a:rPr>
              <a:t>ESRS 1 – General Requirements</a:t>
            </a:r>
          </a:p>
          <a:p>
            <a:pPr algn="ctr"/>
            <a:endParaRPr lang="en-IE" sz="8250" dirty="0">
              <a:solidFill>
                <a:srgbClr val="A39161"/>
              </a:solidFill>
            </a:endParaRPr>
          </a:p>
          <a:p>
            <a:pPr marL="617251" lvl="2" indent="-285764">
              <a:lnSpc>
                <a:spcPct val="140000"/>
              </a:lnSpc>
              <a:buClr>
                <a:srgbClr val="A39161"/>
              </a:buClr>
              <a:buFont typeface="Wingdings" panose="05000000000000000000" pitchFamily="2" charset="2"/>
              <a:buChar char="Ø"/>
              <a:defRPr/>
            </a:pPr>
            <a:r>
              <a:rPr lang="en-IE" sz="7000" i="0" dirty="0">
                <a:solidFill>
                  <a:srgbClr val="005A52"/>
                </a:solidFill>
                <a:latin typeface="Arial" panose="020B0604020202020204"/>
              </a:rPr>
              <a:t>Provides the rules and guidance on how to apply the topical standards.</a:t>
            </a:r>
          </a:p>
          <a:p>
            <a:pPr marL="617251" lvl="2" indent="-285764">
              <a:lnSpc>
                <a:spcPct val="140000"/>
              </a:lnSpc>
              <a:buClr>
                <a:srgbClr val="A39161"/>
              </a:buClr>
              <a:buFont typeface="Wingdings" panose="05000000000000000000" pitchFamily="2" charset="2"/>
              <a:buChar char="Ø"/>
              <a:defRPr/>
            </a:pPr>
            <a:r>
              <a:rPr lang="en-IE" sz="7000" i="0" dirty="0">
                <a:solidFill>
                  <a:srgbClr val="005A52"/>
                </a:solidFill>
                <a:latin typeface="Arial" panose="020B0604020202020204"/>
              </a:rPr>
              <a:t>Double materiality and how this should be applied to the standards. </a:t>
            </a:r>
          </a:p>
          <a:p>
            <a:pPr marL="617251" lvl="2" indent="-285764">
              <a:lnSpc>
                <a:spcPct val="140000"/>
              </a:lnSpc>
              <a:buClr>
                <a:srgbClr val="A39161"/>
              </a:buClr>
              <a:buFont typeface="Wingdings" panose="05000000000000000000" pitchFamily="2" charset="2"/>
              <a:buChar char="Ø"/>
              <a:defRPr/>
            </a:pPr>
            <a:r>
              <a:rPr lang="en-IE" sz="7000" i="0" dirty="0">
                <a:solidFill>
                  <a:srgbClr val="005A52"/>
                </a:solidFill>
                <a:latin typeface="Arial" panose="020B0604020202020204"/>
              </a:rPr>
              <a:t>Due Diligence reporting and how are the entities actual and potential impacts on the environment and people addressed.</a:t>
            </a:r>
          </a:p>
          <a:p>
            <a:pPr marL="617251" lvl="2" indent="-285764">
              <a:lnSpc>
                <a:spcPct val="140000"/>
              </a:lnSpc>
              <a:buClr>
                <a:srgbClr val="A39161"/>
              </a:buClr>
              <a:buFont typeface="Wingdings" panose="05000000000000000000" pitchFamily="2" charset="2"/>
              <a:buChar char="Ø"/>
              <a:defRPr/>
            </a:pPr>
            <a:r>
              <a:rPr lang="en-IE" sz="7000" i="0" dirty="0">
                <a:solidFill>
                  <a:srgbClr val="005A52"/>
                </a:solidFill>
                <a:latin typeface="Arial" panose="020B0604020202020204"/>
              </a:rPr>
              <a:t>Value chain reporting and how to conduct it - </a:t>
            </a:r>
            <a:r>
              <a:rPr lang="en-IE" sz="7100" dirty="0">
                <a:solidFill>
                  <a:srgbClr val="005A52"/>
                </a:solidFill>
                <a:latin typeface="Arial" panose="020B0604020202020204"/>
              </a:rPr>
              <a:t>specific additional guidance published by EFRAG.</a:t>
            </a:r>
          </a:p>
          <a:p>
            <a:pPr marL="617251" lvl="2" indent="-285764">
              <a:lnSpc>
                <a:spcPct val="140000"/>
              </a:lnSpc>
              <a:buClr>
                <a:srgbClr val="A39161"/>
              </a:buClr>
              <a:buFont typeface="Wingdings" panose="05000000000000000000" pitchFamily="2" charset="2"/>
              <a:buChar char="Ø"/>
              <a:defRPr/>
            </a:pPr>
            <a:r>
              <a:rPr lang="en-IE" sz="7000" i="0" dirty="0">
                <a:solidFill>
                  <a:srgbClr val="005A52"/>
                </a:solidFill>
                <a:latin typeface="Arial" panose="020B0604020202020204"/>
              </a:rPr>
              <a:t>Timeline, reporting periods, reporting progress against base year and definitions of short, medium and long term.</a:t>
            </a:r>
          </a:p>
          <a:p>
            <a:pPr marL="617251" lvl="2" indent="-285764">
              <a:lnSpc>
                <a:spcPct val="140000"/>
              </a:lnSpc>
              <a:buClr>
                <a:srgbClr val="A39161"/>
              </a:buClr>
              <a:buFont typeface="Wingdings" panose="05000000000000000000" pitchFamily="2" charset="2"/>
              <a:buChar char="Ø"/>
              <a:defRPr/>
            </a:pPr>
            <a:r>
              <a:rPr lang="en-IE" sz="7000" i="0" dirty="0">
                <a:solidFill>
                  <a:srgbClr val="005A52"/>
                </a:solidFill>
                <a:latin typeface="Arial" panose="020B0604020202020204"/>
              </a:rPr>
              <a:t>How to prepare and present sustainability information.</a:t>
            </a:r>
          </a:p>
          <a:p>
            <a:pPr marL="617251" lvl="2" indent="-285764">
              <a:lnSpc>
                <a:spcPct val="140000"/>
              </a:lnSpc>
              <a:buClr>
                <a:srgbClr val="A39161"/>
              </a:buClr>
              <a:buFont typeface="Wingdings" panose="05000000000000000000" pitchFamily="2" charset="2"/>
              <a:buChar char="Ø"/>
              <a:defRPr/>
            </a:pPr>
            <a:r>
              <a:rPr lang="en-IE" sz="7000" i="0" dirty="0">
                <a:solidFill>
                  <a:srgbClr val="005A52"/>
                </a:solidFill>
                <a:latin typeface="Arial" panose="020B0604020202020204"/>
              </a:rPr>
              <a:t>Phase-ins for individual data points (Appendix C). </a:t>
            </a:r>
          </a:p>
          <a:p>
            <a:pPr marL="571529" indent="-571529">
              <a:buFont typeface="Wingdings" panose="05000000000000000000" pitchFamily="2" charset="2"/>
              <a:buChar char="Ø"/>
            </a:pPr>
            <a:endParaRPr lang="en-IE" sz="5500" dirty="0">
              <a:solidFill>
                <a:srgbClr val="005850"/>
              </a:solidFill>
            </a:endParaRPr>
          </a:p>
          <a:p>
            <a:pPr marL="571529" indent="-571529">
              <a:buFont typeface="Wingdings" panose="05000000000000000000" pitchFamily="2" charset="2"/>
              <a:buChar char="Ø"/>
            </a:pPr>
            <a:endParaRPr lang="en-IE" sz="5500" dirty="0">
              <a:solidFill>
                <a:srgbClr val="005850"/>
              </a:solidFill>
            </a:endParaRPr>
          </a:p>
          <a:p>
            <a:pPr marL="571529" indent="-571529">
              <a:buFont typeface="Wingdings" panose="05000000000000000000" pitchFamily="2" charset="2"/>
              <a:buChar char="Ø"/>
            </a:pPr>
            <a:endParaRPr lang="en-IE" sz="5500" dirty="0">
              <a:solidFill>
                <a:srgbClr val="005850"/>
              </a:solidFill>
            </a:endParaRPr>
          </a:p>
          <a:p>
            <a:endParaRPr lang="en-IE" dirty="0"/>
          </a:p>
        </p:txBody>
      </p:sp>
    </p:spTree>
    <p:extLst>
      <p:ext uri="{BB962C8B-B14F-4D97-AF65-F5344CB8AC3E}">
        <p14:creationId xmlns:p14="http://schemas.microsoft.com/office/powerpoint/2010/main" val="1192195035"/>
      </p:ext>
    </p:extLst>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1034</Words>
  <Application>Microsoft Office PowerPoint</Application>
  <PresentationFormat>Widescreen</PresentationFormat>
  <Paragraphs>129</Paragraphs>
  <Slides>11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.AppleSystemUIFont</vt:lpstr>
      <vt:lpstr>Aptos</vt:lpstr>
      <vt:lpstr>Aptos Display</vt:lpstr>
      <vt:lpstr>Arial</vt:lpstr>
      <vt:lpstr>Arial Bold</vt:lpstr>
      <vt:lpstr>Calibri</vt:lpstr>
      <vt:lpstr>Open Sans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Hilda Breslin</dc:creator>
  <cp:lastModifiedBy>Hilda Breslin</cp:lastModifiedBy>
  <cp:revision>1</cp:revision>
  <dcterms:created xsi:type="dcterms:W3CDTF">2024-11-06T16:14:01Z</dcterms:created>
  <dcterms:modified xsi:type="dcterms:W3CDTF">2024-11-06T16:15:07Z</dcterms:modified>
</cp:coreProperties>
</file>