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BC58-8D33-63AD-92AC-2E679034B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40BA4-E274-E314-2595-916FC322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01970-DAF1-5667-DA4A-2BA8A6E1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17985-B6FB-AE0D-46C9-49752CEB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F6CD-8C2B-77FA-AAA9-C581DEF3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535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319B-8879-AFB6-CEF4-7CE163B2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D31F1-5413-DC34-064E-8316F90F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5B419-52C8-E15B-D24F-FA65537F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FA02-FFD4-4308-C92A-08E77F2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AE93-4CA6-E8F6-DCCA-676900F7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28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CEFAA-4F58-E031-9221-B134E24F4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61460-E156-FA5B-9181-38F6482AB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6A067-44A5-BCE0-6B78-CF4C1F28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3A7B9-07B6-A3F5-708A-E134ED53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DF4ED-B5D3-EB97-205C-65D78756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91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D88F-B8D0-BEC6-4AAB-3CCBD4EAD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F8504-81E1-92A5-8B8E-F8401F7D0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9F6C4-BA06-D2F4-9B38-8935D458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2167-CD2D-6451-0129-A364209F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2B442-0312-E07C-75AE-3F303D94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E61D-481F-9A85-189E-33140176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BDC55-FFF1-EDB0-6FAF-C311BE011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17CE-6DFC-DBBF-01A6-0BD1A5C35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5C34D-B115-BB66-9A49-19155707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C455-3955-2F2E-BE5D-39098E79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44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5754-BADE-0772-0CD2-06B77464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1636-CDE4-1380-50BB-5D725234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EE6D8-DC85-BF39-F679-B3D9327C0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F859-5614-1F32-EC54-84677AF3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1D3A9-6738-AF46-CDE2-09023485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B73F7-AAB6-927A-D52D-28C4016A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41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08C0-9C9A-3CE9-065F-D2CBCEF8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C7317-9809-2C9E-8E5E-5F35C52D4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6AD47-6C85-BE8D-1BD0-61626BB43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01E69-6BFB-E62E-692F-9855DC400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3E4896-992D-B444-9F40-DADA47335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7A87A-2038-0CDF-FD97-A1998867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921D9-A0C5-1407-8F9D-8A46936C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0E6DE-B7F3-F043-8164-69F6C56E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80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AFF5-C836-4741-AFDF-4E489A45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7845A-23C4-8FE1-B59E-133CDA10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8942D-2682-C03E-FCBF-590735F8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6C04-2B45-05A2-E525-3DC863EA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0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A5A8FF-BB25-1E68-7803-B391388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EAFD6A-68C4-D208-FC69-4C8A32028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3562D-A5AC-9B85-E1D1-0A1CB90D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08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3941-9086-13FB-C3F1-E452DD41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95AE-6C46-7192-F74B-D82F6731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2A2AA-9191-D392-26E5-1ED2DCFA4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E01A6-7A00-0C0A-733B-F49BBF43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6CC0-CEDC-7530-7E5D-2F010B54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EB86B-C4A1-1F6B-6A3F-CFA46B50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83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A3C7-9AC1-E426-76AB-68776F72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3D768-EBD6-EBDF-B01C-A4B6E0398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60DCC-C5F0-E933-695B-8F314C6CE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AD14-8AFF-AC63-247F-4BCDE865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407C0-3572-7943-55F3-6BCAEAF2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E4D12-825F-5C32-713F-035BBA39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592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ABB7F-10A8-40A0-0D4F-699C0B20B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10472-C41C-4D4A-B78E-0218A579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352CB-DA5D-1161-23C4-BC75BFD54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74B65-B98A-49B6-A826-CA674F1CB510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92A95-5414-1D20-55BB-BAC90E14A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7BDAA-B032-04CF-FE6D-CC4DD1AC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381D40-2D6C-45CE-A880-89CB8085681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630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aasa.ie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9.svg"/><Relationship Id="rId2" Type="http://schemas.openxmlformats.org/officeDocument/2006/relationships/hyperlink" Target="https://iaasa.ie/wp-content/uploads/2024/08/Dear-AC-Chair-letter-Aug-24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612" y="5810650"/>
            <a:ext cx="11516306" cy="1167470"/>
            <a:chOff x="0" y="0"/>
            <a:chExt cx="23032612" cy="2334940"/>
          </a:xfrm>
        </p:grpSpPr>
        <p:sp>
          <p:nvSpPr>
            <p:cNvPr id="3" name="Freeform 3"/>
            <p:cNvSpPr/>
            <p:nvPr/>
          </p:nvSpPr>
          <p:spPr>
            <a:xfrm>
              <a:off x="0" y="499380"/>
              <a:ext cx="5248538" cy="1336180"/>
            </a:xfrm>
            <a:custGeom>
              <a:avLst/>
              <a:gdLst/>
              <a:ahLst/>
              <a:cxnLst/>
              <a:rect l="l" t="t" r="r" b="b"/>
              <a:pathLst>
                <a:path w="5248538" h="1336180">
                  <a:moveTo>
                    <a:pt x="0" y="0"/>
                  </a:moveTo>
                  <a:lnTo>
                    <a:pt x="5248538" y="0"/>
                  </a:lnTo>
                  <a:lnTo>
                    <a:pt x="5248538" y="1336180"/>
                  </a:lnTo>
                  <a:lnTo>
                    <a:pt x="0" y="1336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708" t="-45236" r="-14339" b="-103884"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662938" y="0"/>
              <a:ext cx="4369674" cy="2334940"/>
            </a:xfrm>
            <a:custGeom>
              <a:avLst/>
              <a:gdLst/>
              <a:ahLst/>
              <a:cxnLst/>
              <a:rect l="l" t="t" r="r" b="b"/>
              <a:pathLst>
                <a:path w="4369674" h="2334940">
                  <a:moveTo>
                    <a:pt x="0" y="0"/>
                  </a:moveTo>
                  <a:lnTo>
                    <a:pt x="4369674" y="0"/>
                  </a:lnTo>
                  <a:lnTo>
                    <a:pt x="4369674" y="2334940"/>
                  </a:lnTo>
                  <a:lnTo>
                    <a:pt x="0" y="2334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E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8854" y="0"/>
            <a:ext cx="273106" cy="6858000"/>
            <a:chOff x="0" y="0"/>
            <a:chExt cx="107894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7894" cy="2709333"/>
            </a:xfrm>
            <a:custGeom>
              <a:avLst/>
              <a:gdLst/>
              <a:ahLst/>
              <a:cxnLst/>
              <a:rect l="l" t="t" r="r" b="b"/>
              <a:pathLst>
                <a:path w="107894" h="2709333">
                  <a:moveTo>
                    <a:pt x="0" y="0"/>
                  </a:moveTo>
                  <a:lnTo>
                    <a:pt x="107894" y="0"/>
                  </a:lnTo>
                  <a:lnTo>
                    <a:pt x="10789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9F38"/>
            </a:solidFill>
          </p:spPr>
          <p:txBody>
            <a:bodyPr/>
            <a:lstStyle/>
            <a:p>
              <a:endParaRPr lang="en-IE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7894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08"/>
                </a:lnSpc>
              </a:pPr>
              <a:endParaRPr sz="1200"/>
            </a:p>
          </p:txBody>
        </p:sp>
      </p:grpSp>
      <p:sp>
        <p:nvSpPr>
          <p:cNvPr id="8" name="AutoShape 8"/>
          <p:cNvSpPr/>
          <p:nvPr/>
        </p:nvSpPr>
        <p:spPr>
          <a:xfrm>
            <a:off x="459612" y="5773514"/>
            <a:ext cx="11322097" cy="0"/>
          </a:xfrm>
          <a:prstGeom prst="line">
            <a:avLst/>
          </a:prstGeom>
          <a:ln w="28575" cap="flat">
            <a:solidFill>
              <a:srgbClr val="689F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1200"/>
          </a:p>
        </p:txBody>
      </p:sp>
      <p:sp>
        <p:nvSpPr>
          <p:cNvPr id="9" name="AutoShape 9"/>
          <p:cNvSpPr/>
          <p:nvPr/>
        </p:nvSpPr>
        <p:spPr>
          <a:xfrm>
            <a:off x="459612" y="1274581"/>
            <a:ext cx="11322097" cy="0"/>
          </a:xfrm>
          <a:prstGeom prst="line">
            <a:avLst/>
          </a:prstGeom>
          <a:ln w="28575" cap="flat">
            <a:solidFill>
              <a:srgbClr val="689F3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E" sz="1200"/>
          </a:p>
        </p:txBody>
      </p:sp>
      <p:grpSp>
        <p:nvGrpSpPr>
          <p:cNvPr id="10" name="Group 10"/>
          <p:cNvGrpSpPr/>
          <p:nvPr/>
        </p:nvGrpSpPr>
        <p:grpSpPr>
          <a:xfrm>
            <a:off x="7831582" y="1548984"/>
            <a:ext cx="3950127" cy="39501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3825" cap="sq">
              <a:solidFill>
                <a:srgbClr val="1D3E74"/>
              </a:solidFill>
              <a:prstDash val="solid"/>
              <a:miter/>
            </a:ln>
          </p:spPr>
          <p:txBody>
            <a:bodyPr/>
            <a:lstStyle/>
            <a:p>
              <a:endParaRPr lang="en-IE"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59611" y="297739"/>
            <a:ext cx="8045728" cy="76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3"/>
              </a:lnSpc>
            </a:pPr>
            <a:r>
              <a:rPr lang="en-US" sz="4666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The Regulatory Perspective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3880" y="4032048"/>
            <a:ext cx="5636389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  <a:spcBef>
                <a:spcPct val="0"/>
              </a:spcBef>
            </a:pPr>
            <a:r>
              <a:rPr lang="en-US" sz="4000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Kevin Prendergast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3880" y="4654370"/>
            <a:ext cx="698807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59"/>
              </a:lnSpc>
            </a:pPr>
            <a:r>
              <a:rPr lang="en-US" sz="2666" spc="53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Chief Executive Officer</a:t>
            </a:r>
          </a:p>
          <a:p>
            <a:pPr>
              <a:lnSpc>
                <a:spcPts val="2959"/>
              </a:lnSpc>
            </a:pPr>
            <a:r>
              <a:rPr lang="en-US" sz="2666" spc="53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IAASA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246513" y="510905"/>
            <a:ext cx="3535198" cy="632562"/>
            <a:chOff x="0" y="-123825"/>
            <a:chExt cx="7070396" cy="126512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85862"/>
              <a:ext cx="7070392" cy="655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 November 2024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59224" y="-123825"/>
              <a:ext cx="6511172" cy="655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IAASA-IAFA Conference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59612" y="1605706"/>
            <a:ext cx="7786901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0"/>
              </a:lnSpc>
              <a:spcBef>
                <a:spcPct val="0"/>
              </a:spcBef>
            </a:pPr>
            <a:r>
              <a:rPr lang="en-US" sz="4354" b="1">
                <a:solidFill>
                  <a:srgbClr val="558B2F"/>
                </a:solidFill>
                <a:latin typeface="Arial Bold"/>
                <a:ea typeface="Arial Bold"/>
                <a:cs typeface="Arial Bold"/>
                <a:sym typeface="Arial Bold"/>
              </a:rPr>
              <a:t>Implications of sustainability reporting and assurance for accounting education </a:t>
            </a: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82648" y="1613813"/>
            <a:ext cx="3599061" cy="1772767"/>
            <a:chOff x="0" y="0"/>
            <a:chExt cx="7198122" cy="3545535"/>
          </a:xfrm>
        </p:grpSpPr>
        <p:grpSp>
          <p:nvGrpSpPr>
            <p:cNvPr id="3" name="Group 3"/>
            <p:cNvGrpSpPr/>
            <p:nvPr/>
          </p:nvGrpSpPr>
          <p:grpSpPr>
            <a:xfrm>
              <a:off x="566962" y="0"/>
              <a:ext cx="6631160" cy="2844918"/>
              <a:chOff x="0" y="0"/>
              <a:chExt cx="7231139" cy="310232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231139" cy="3102323"/>
              </a:xfrm>
              <a:custGeom>
                <a:avLst/>
                <a:gdLst/>
                <a:ahLst/>
                <a:cxnLst/>
                <a:rect l="l" t="t" r="r" b="b"/>
                <a:pathLst>
                  <a:path w="7231139" h="3102323">
                    <a:moveTo>
                      <a:pt x="0" y="0"/>
                    </a:moveTo>
                    <a:lnTo>
                      <a:pt x="0" y="3102323"/>
                    </a:lnTo>
                    <a:lnTo>
                      <a:pt x="7231139" y="3102323"/>
                    </a:lnTo>
                    <a:lnTo>
                      <a:pt x="7231139" y="0"/>
                    </a:lnTo>
                    <a:lnTo>
                      <a:pt x="0" y="0"/>
                    </a:lnTo>
                    <a:close/>
                    <a:moveTo>
                      <a:pt x="7170179" y="3041363"/>
                    </a:moveTo>
                    <a:lnTo>
                      <a:pt x="59690" y="3041363"/>
                    </a:lnTo>
                    <a:lnTo>
                      <a:pt x="59690" y="59690"/>
                    </a:lnTo>
                    <a:lnTo>
                      <a:pt x="7170179" y="59690"/>
                    </a:lnTo>
                    <a:lnTo>
                      <a:pt x="7170179" y="3041363"/>
                    </a:lnTo>
                    <a:close/>
                  </a:path>
                </a:pathLst>
              </a:custGeom>
              <a:solidFill>
                <a:srgbClr val="61CAE5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IE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Freeform 5"/>
            <p:cNvSpPr/>
            <p:nvPr/>
          </p:nvSpPr>
          <p:spPr>
            <a:xfrm>
              <a:off x="0" y="721995"/>
              <a:ext cx="1133924" cy="1336098"/>
            </a:xfrm>
            <a:custGeom>
              <a:avLst/>
              <a:gdLst/>
              <a:ahLst/>
              <a:cxnLst/>
              <a:rect l="l" t="t" r="r" b="b"/>
              <a:pathLst>
                <a:path w="1133924" h="1336098">
                  <a:moveTo>
                    <a:pt x="0" y="0"/>
                  </a:moveTo>
                  <a:lnTo>
                    <a:pt x="1133924" y="0"/>
                  </a:lnTo>
                  <a:lnTo>
                    <a:pt x="1133924" y="1336099"/>
                  </a:lnTo>
                  <a:lnTo>
                    <a:pt x="0" y="133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14" r="-8914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47342" y="903456"/>
              <a:ext cx="839244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38"/>
                </a:lnSpc>
                <a:spcBef>
                  <a:spcPct val="0"/>
                </a:spcBef>
                <a:defRPr/>
              </a:pPr>
              <a:r>
                <a:rPr lang="en-US" sz="2472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03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06576" y="98796"/>
              <a:ext cx="6303978" cy="2618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93"/>
                </a:lnSpc>
                <a:spcBef>
                  <a:spcPct val="0"/>
                </a:spcBef>
                <a:defRPr/>
              </a:pPr>
              <a:r>
                <a:rPr lang="en-US" sz="2011" b="1" spc="78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ADVANCED USE OF CUTTING-EDGE TECHNOLOGY, INCLUDING AI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2144301"/>
              <a:ext cx="1401234" cy="1401234"/>
            </a:xfrm>
            <a:custGeom>
              <a:avLst/>
              <a:gdLst/>
              <a:ahLst/>
              <a:cxnLst/>
              <a:rect l="l" t="t" r="r" b="b"/>
              <a:pathLst>
                <a:path w="1401234" h="1401234">
                  <a:moveTo>
                    <a:pt x="0" y="0"/>
                  </a:moveTo>
                  <a:lnTo>
                    <a:pt x="1401234" y="0"/>
                  </a:lnTo>
                  <a:lnTo>
                    <a:pt x="1401234" y="1401234"/>
                  </a:lnTo>
                  <a:lnTo>
                    <a:pt x="0" y="140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05256" y="3650439"/>
            <a:ext cx="3743777" cy="1422459"/>
            <a:chOff x="0" y="0"/>
            <a:chExt cx="7487553" cy="2844918"/>
          </a:xfrm>
        </p:grpSpPr>
        <p:grpSp>
          <p:nvGrpSpPr>
            <p:cNvPr id="10" name="Group 10"/>
            <p:cNvGrpSpPr/>
            <p:nvPr/>
          </p:nvGrpSpPr>
          <p:grpSpPr>
            <a:xfrm>
              <a:off x="566962" y="0"/>
              <a:ext cx="6920591" cy="2844918"/>
              <a:chOff x="0" y="0"/>
              <a:chExt cx="7546758" cy="310232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7546758" cy="3102323"/>
              </a:xfrm>
              <a:custGeom>
                <a:avLst/>
                <a:gdLst/>
                <a:ahLst/>
                <a:cxnLst/>
                <a:rect l="l" t="t" r="r" b="b"/>
                <a:pathLst>
                  <a:path w="7546758" h="3102323">
                    <a:moveTo>
                      <a:pt x="0" y="0"/>
                    </a:moveTo>
                    <a:lnTo>
                      <a:pt x="0" y="3102323"/>
                    </a:lnTo>
                    <a:lnTo>
                      <a:pt x="7546758" y="3102323"/>
                    </a:lnTo>
                    <a:lnTo>
                      <a:pt x="7546758" y="0"/>
                    </a:lnTo>
                    <a:lnTo>
                      <a:pt x="0" y="0"/>
                    </a:lnTo>
                    <a:close/>
                    <a:moveTo>
                      <a:pt x="7485798" y="3041363"/>
                    </a:moveTo>
                    <a:lnTo>
                      <a:pt x="59690" y="3041363"/>
                    </a:lnTo>
                    <a:lnTo>
                      <a:pt x="59690" y="59690"/>
                    </a:lnTo>
                    <a:lnTo>
                      <a:pt x="7485798" y="59690"/>
                    </a:lnTo>
                    <a:lnTo>
                      <a:pt x="7485798" y="3041363"/>
                    </a:lnTo>
                    <a:close/>
                  </a:path>
                </a:pathLst>
              </a:custGeom>
              <a:solidFill>
                <a:srgbClr val="61CAE5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IE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754410"/>
              <a:ext cx="1133924" cy="1336098"/>
            </a:xfrm>
            <a:custGeom>
              <a:avLst/>
              <a:gdLst/>
              <a:ahLst/>
              <a:cxnLst/>
              <a:rect l="l" t="t" r="r" b="b"/>
              <a:pathLst>
                <a:path w="1133924" h="1336098">
                  <a:moveTo>
                    <a:pt x="0" y="0"/>
                  </a:moveTo>
                  <a:lnTo>
                    <a:pt x="1133924" y="0"/>
                  </a:lnTo>
                  <a:lnTo>
                    <a:pt x="1133924" y="1336098"/>
                  </a:lnTo>
                  <a:lnTo>
                    <a:pt x="0" y="133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14" r="-8914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7342" y="935872"/>
              <a:ext cx="839244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38"/>
                </a:lnSpc>
                <a:spcBef>
                  <a:spcPct val="0"/>
                </a:spcBef>
                <a:defRPr/>
              </a:pPr>
              <a:r>
                <a:rPr lang="en-US" sz="2472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93120" y="24948"/>
              <a:ext cx="6668277" cy="281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92"/>
                </a:lnSpc>
                <a:defRPr/>
              </a:pPr>
              <a:r>
                <a:rPr lang="en-US" sz="2068" b="1" spc="80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STARTS </a:t>
              </a:r>
            </a:p>
            <a:p>
              <a:pPr algn="ctr" defTabSz="609630">
                <a:lnSpc>
                  <a:spcPts val="2792"/>
                </a:lnSpc>
                <a:defRPr/>
              </a:pPr>
              <a:r>
                <a:rPr lang="en-US" sz="2068" b="1" spc="80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BEFORE FIRMS, BEFORE BODIES, BEFORE THIRD LEVEL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82250" y="3650439"/>
            <a:ext cx="3766677" cy="1772767"/>
            <a:chOff x="0" y="0"/>
            <a:chExt cx="7533353" cy="3545535"/>
          </a:xfrm>
        </p:grpSpPr>
        <p:grpSp>
          <p:nvGrpSpPr>
            <p:cNvPr id="16" name="Group 16"/>
            <p:cNvGrpSpPr/>
            <p:nvPr/>
          </p:nvGrpSpPr>
          <p:grpSpPr>
            <a:xfrm>
              <a:off x="566962" y="0"/>
              <a:ext cx="6966391" cy="2844918"/>
              <a:chOff x="0" y="0"/>
              <a:chExt cx="7596702" cy="310232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596702" cy="3102323"/>
              </a:xfrm>
              <a:custGeom>
                <a:avLst/>
                <a:gdLst/>
                <a:ahLst/>
                <a:cxnLst/>
                <a:rect l="l" t="t" r="r" b="b"/>
                <a:pathLst>
                  <a:path w="7596702" h="3102323">
                    <a:moveTo>
                      <a:pt x="0" y="0"/>
                    </a:moveTo>
                    <a:lnTo>
                      <a:pt x="0" y="3102323"/>
                    </a:lnTo>
                    <a:lnTo>
                      <a:pt x="7596702" y="3102323"/>
                    </a:lnTo>
                    <a:lnTo>
                      <a:pt x="7596702" y="0"/>
                    </a:lnTo>
                    <a:lnTo>
                      <a:pt x="0" y="0"/>
                    </a:lnTo>
                    <a:close/>
                    <a:moveTo>
                      <a:pt x="7535742" y="3041363"/>
                    </a:moveTo>
                    <a:lnTo>
                      <a:pt x="59690" y="3041363"/>
                    </a:lnTo>
                    <a:lnTo>
                      <a:pt x="59690" y="59690"/>
                    </a:lnTo>
                    <a:lnTo>
                      <a:pt x="7535742" y="59690"/>
                    </a:lnTo>
                    <a:lnTo>
                      <a:pt x="7535742" y="3041363"/>
                    </a:lnTo>
                    <a:close/>
                  </a:path>
                </a:pathLst>
              </a:custGeom>
              <a:solidFill>
                <a:srgbClr val="61CAE5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IE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215316" y="286432"/>
              <a:ext cx="5948915" cy="2318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059"/>
                </a:lnSpc>
                <a:defRPr/>
              </a:pPr>
              <a:r>
                <a:rPr lang="en-US" sz="2266" b="1" spc="88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COMPELLING VISION, PROPERLY COMMUNICATED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754410"/>
              <a:ext cx="1133924" cy="1336098"/>
            </a:xfrm>
            <a:custGeom>
              <a:avLst/>
              <a:gdLst/>
              <a:ahLst/>
              <a:cxnLst/>
              <a:rect l="l" t="t" r="r" b="b"/>
              <a:pathLst>
                <a:path w="1133924" h="1336098">
                  <a:moveTo>
                    <a:pt x="0" y="0"/>
                  </a:moveTo>
                  <a:lnTo>
                    <a:pt x="1133924" y="0"/>
                  </a:lnTo>
                  <a:lnTo>
                    <a:pt x="1133924" y="1336098"/>
                  </a:lnTo>
                  <a:lnTo>
                    <a:pt x="0" y="133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14" r="-8914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7342" y="935872"/>
              <a:ext cx="839244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38"/>
                </a:lnSpc>
                <a:spcBef>
                  <a:spcPct val="0"/>
                </a:spcBef>
                <a:defRPr/>
              </a:pPr>
              <a:r>
                <a:rPr lang="en-US" sz="2472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04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2144301"/>
              <a:ext cx="1401234" cy="1401234"/>
            </a:xfrm>
            <a:custGeom>
              <a:avLst/>
              <a:gdLst/>
              <a:ahLst/>
              <a:cxnLst/>
              <a:rect l="l" t="t" r="r" b="b"/>
              <a:pathLst>
                <a:path w="1401234" h="1401234">
                  <a:moveTo>
                    <a:pt x="0" y="0"/>
                  </a:moveTo>
                  <a:lnTo>
                    <a:pt x="1401234" y="0"/>
                  </a:lnTo>
                  <a:lnTo>
                    <a:pt x="1401234" y="1401234"/>
                  </a:lnTo>
                  <a:lnTo>
                    <a:pt x="0" y="140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utoShape 23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AutoShape 27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738418" y="1656233"/>
            <a:ext cx="3469634" cy="1772767"/>
            <a:chOff x="0" y="0"/>
            <a:chExt cx="6939268" cy="3545535"/>
          </a:xfrm>
        </p:grpSpPr>
        <p:grpSp>
          <p:nvGrpSpPr>
            <p:cNvPr id="29" name="Group 29"/>
            <p:cNvGrpSpPr/>
            <p:nvPr/>
          </p:nvGrpSpPr>
          <p:grpSpPr>
            <a:xfrm>
              <a:off x="566962" y="0"/>
              <a:ext cx="6372306" cy="2844918"/>
              <a:chOff x="0" y="0"/>
              <a:chExt cx="6948864" cy="3102323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948864" cy="3102323"/>
              </a:xfrm>
              <a:custGeom>
                <a:avLst/>
                <a:gdLst/>
                <a:ahLst/>
                <a:cxnLst/>
                <a:rect l="l" t="t" r="r" b="b"/>
                <a:pathLst>
                  <a:path w="6948864" h="3102323">
                    <a:moveTo>
                      <a:pt x="0" y="0"/>
                    </a:moveTo>
                    <a:lnTo>
                      <a:pt x="0" y="3102323"/>
                    </a:lnTo>
                    <a:lnTo>
                      <a:pt x="6948864" y="3102323"/>
                    </a:lnTo>
                    <a:lnTo>
                      <a:pt x="6948864" y="0"/>
                    </a:lnTo>
                    <a:lnTo>
                      <a:pt x="0" y="0"/>
                    </a:lnTo>
                    <a:close/>
                    <a:moveTo>
                      <a:pt x="6887904" y="3041363"/>
                    </a:moveTo>
                    <a:lnTo>
                      <a:pt x="59690" y="3041363"/>
                    </a:lnTo>
                    <a:lnTo>
                      <a:pt x="59690" y="59690"/>
                    </a:lnTo>
                    <a:lnTo>
                      <a:pt x="6887904" y="59690"/>
                    </a:lnTo>
                    <a:lnTo>
                      <a:pt x="6887904" y="3041363"/>
                    </a:lnTo>
                    <a:close/>
                  </a:path>
                </a:pathLst>
              </a:custGeom>
              <a:solidFill>
                <a:srgbClr val="61CAE5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IE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0" y="754410"/>
              <a:ext cx="1133924" cy="1336098"/>
            </a:xfrm>
            <a:custGeom>
              <a:avLst/>
              <a:gdLst/>
              <a:ahLst/>
              <a:cxnLst/>
              <a:rect l="l" t="t" r="r" b="b"/>
              <a:pathLst>
                <a:path w="1133924" h="1336098">
                  <a:moveTo>
                    <a:pt x="0" y="0"/>
                  </a:moveTo>
                  <a:lnTo>
                    <a:pt x="1133924" y="0"/>
                  </a:lnTo>
                  <a:lnTo>
                    <a:pt x="1133924" y="1336098"/>
                  </a:lnTo>
                  <a:lnTo>
                    <a:pt x="0" y="1336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14" r="-8914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47341" y="2144301"/>
              <a:ext cx="1401234" cy="1401234"/>
            </a:xfrm>
            <a:custGeom>
              <a:avLst/>
              <a:gdLst/>
              <a:ahLst/>
              <a:cxnLst/>
              <a:rect l="l" t="t" r="r" b="b"/>
              <a:pathLst>
                <a:path w="1401234" h="1401234">
                  <a:moveTo>
                    <a:pt x="0" y="0"/>
                  </a:moveTo>
                  <a:lnTo>
                    <a:pt x="1401233" y="0"/>
                  </a:lnTo>
                  <a:lnTo>
                    <a:pt x="1401233" y="1401234"/>
                  </a:lnTo>
                  <a:lnTo>
                    <a:pt x="0" y="140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7342" y="935872"/>
              <a:ext cx="839244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38"/>
                </a:lnSpc>
                <a:spcBef>
                  <a:spcPct val="0"/>
                </a:spcBef>
                <a:defRPr/>
              </a:pPr>
              <a:r>
                <a:rPr lang="en-US" sz="2472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01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07988" y="156740"/>
              <a:ext cx="5890256" cy="2318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059"/>
                </a:lnSpc>
                <a:defRPr/>
              </a:pPr>
              <a:r>
                <a:rPr lang="en-US" sz="2266" b="1" spc="88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ATTRACTIVENESS OF THE PROFESSION</a:t>
              </a: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37380" y="244086"/>
            <a:ext cx="7409133" cy="87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466"/>
              </a:lnSpc>
              <a:defRPr/>
            </a:pPr>
            <a:r>
              <a:rPr lang="en-US" sz="53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An opportunity???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4392202" y="1613813"/>
            <a:ext cx="3561151" cy="1772767"/>
            <a:chOff x="0" y="0"/>
            <a:chExt cx="7122302" cy="3545535"/>
          </a:xfrm>
        </p:grpSpPr>
        <p:grpSp>
          <p:nvGrpSpPr>
            <p:cNvPr id="39" name="Group 39"/>
            <p:cNvGrpSpPr/>
            <p:nvPr/>
          </p:nvGrpSpPr>
          <p:grpSpPr>
            <a:xfrm>
              <a:off x="700617" y="0"/>
              <a:ext cx="6421685" cy="2844918"/>
              <a:chOff x="0" y="0"/>
              <a:chExt cx="7002711" cy="310232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002711" cy="3102323"/>
              </a:xfrm>
              <a:custGeom>
                <a:avLst/>
                <a:gdLst/>
                <a:ahLst/>
                <a:cxnLst/>
                <a:rect l="l" t="t" r="r" b="b"/>
                <a:pathLst>
                  <a:path w="7002711" h="3102323">
                    <a:moveTo>
                      <a:pt x="0" y="0"/>
                    </a:moveTo>
                    <a:lnTo>
                      <a:pt x="0" y="3102323"/>
                    </a:lnTo>
                    <a:lnTo>
                      <a:pt x="7002711" y="3102323"/>
                    </a:lnTo>
                    <a:lnTo>
                      <a:pt x="7002711" y="0"/>
                    </a:lnTo>
                    <a:lnTo>
                      <a:pt x="0" y="0"/>
                    </a:lnTo>
                    <a:close/>
                    <a:moveTo>
                      <a:pt x="6941751" y="3041363"/>
                    </a:moveTo>
                    <a:lnTo>
                      <a:pt x="59690" y="3041363"/>
                    </a:lnTo>
                    <a:lnTo>
                      <a:pt x="59690" y="59690"/>
                    </a:lnTo>
                    <a:lnTo>
                      <a:pt x="6941751" y="59690"/>
                    </a:lnTo>
                    <a:lnTo>
                      <a:pt x="6941751" y="3041363"/>
                    </a:lnTo>
                    <a:close/>
                  </a:path>
                </a:pathLst>
              </a:custGeom>
              <a:solidFill>
                <a:srgbClr val="61CAE5"/>
              </a:solidFill>
            </p:spPr>
            <p:txBody>
              <a:bodyPr/>
              <a:lstStyle/>
              <a:p>
                <a:pPr defTabSz="609630">
                  <a:defRPr/>
                </a:pPr>
                <a:endParaRPr lang="en-IE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" name="Freeform 41"/>
            <p:cNvSpPr/>
            <p:nvPr/>
          </p:nvSpPr>
          <p:spPr>
            <a:xfrm>
              <a:off x="259162" y="721995"/>
              <a:ext cx="1133924" cy="1336098"/>
            </a:xfrm>
            <a:custGeom>
              <a:avLst/>
              <a:gdLst/>
              <a:ahLst/>
              <a:cxnLst/>
              <a:rect l="l" t="t" r="r" b="b"/>
              <a:pathLst>
                <a:path w="1133924" h="1336098">
                  <a:moveTo>
                    <a:pt x="0" y="0"/>
                  </a:moveTo>
                  <a:lnTo>
                    <a:pt x="1133924" y="0"/>
                  </a:lnTo>
                  <a:lnTo>
                    <a:pt x="1133924" y="1336099"/>
                  </a:lnTo>
                  <a:lnTo>
                    <a:pt x="0" y="1336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8914" r="-8914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06502" y="936340"/>
              <a:ext cx="839244" cy="759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238"/>
                </a:lnSpc>
                <a:spcBef>
                  <a:spcPct val="0"/>
                </a:spcBef>
                <a:defRPr/>
              </a:pPr>
              <a:r>
                <a:rPr lang="en-US" sz="2472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02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290142" y="223812"/>
              <a:ext cx="5242636" cy="2318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059"/>
                </a:lnSpc>
                <a:defRPr/>
              </a:pPr>
              <a:r>
                <a:rPr lang="en-US" sz="2266" b="1" spc="88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SUSTAINABILITY AS A VALUES CONCEPT</a:t>
              </a:r>
            </a:p>
          </p:txBody>
        </p:sp>
        <p:sp>
          <p:nvSpPr>
            <p:cNvPr id="44" name="Freeform 44"/>
            <p:cNvSpPr/>
            <p:nvPr/>
          </p:nvSpPr>
          <p:spPr>
            <a:xfrm>
              <a:off x="0" y="2144301"/>
              <a:ext cx="1401234" cy="1401234"/>
            </a:xfrm>
            <a:custGeom>
              <a:avLst/>
              <a:gdLst/>
              <a:ahLst/>
              <a:cxnLst/>
              <a:rect l="l" t="t" r="r" b="b"/>
              <a:pathLst>
                <a:path w="1401234" h="1401234">
                  <a:moveTo>
                    <a:pt x="0" y="0"/>
                  </a:moveTo>
                  <a:lnTo>
                    <a:pt x="1401234" y="0"/>
                  </a:lnTo>
                  <a:lnTo>
                    <a:pt x="1401234" y="1401234"/>
                  </a:lnTo>
                  <a:lnTo>
                    <a:pt x="0" y="1401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/>
          <p:cNvSpPr/>
          <p:nvPr/>
        </p:nvSpPr>
        <p:spPr>
          <a:xfrm>
            <a:off x="6594240" y="4722589"/>
            <a:ext cx="700617" cy="700617"/>
          </a:xfrm>
          <a:custGeom>
            <a:avLst/>
            <a:gdLst/>
            <a:ahLst/>
            <a:cxnLst/>
            <a:rect l="l" t="t" r="r" b="b"/>
            <a:pathLst>
              <a:path w="1050925" h="1050925">
                <a:moveTo>
                  <a:pt x="0" y="0"/>
                </a:moveTo>
                <a:lnTo>
                  <a:pt x="1050926" y="0"/>
                </a:lnTo>
                <a:lnTo>
                  <a:pt x="1050926" y="1050925"/>
                </a:lnTo>
                <a:lnTo>
                  <a:pt x="0" y="1050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807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0800" y="1530308"/>
            <a:ext cx="4419600" cy="858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512"/>
              </a:lnSpc>
              <a:defRPr/>
            </a:pPr>
            <a:r>
              <a:rPr lang="en-US" sz="2508" b="1" dirty="0">
                <a:solidFill>
                  <a:srgbClr val="61CAE5"/>
                </a:solidFill>
                <a:latin typeface="Arial Bold"/>
                <a:ea typeface="Arial Bold"/>
                <a:cs typeface="Arial Bold"/>
                <a:sym typeface="Arial Bold"/>
              </a:rPr>
              <a:t>Letter to Recognised Accountancy Bodies re CPD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7379" y="243295"/>
            <a:ext cx="5161516" cy="88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560"/>
              </a:lnSpc>
              <a:defRPr/>
            </a:pPr>
            <a:r>
              <a:rPr lang="en-US" sz="5400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Resources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32627" y="5242029"/>
            <a:ext cx="1875896" cy="40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12"/>
              </a:lnSpc>
              <a:defRPr/>
            </a:pPr>
            <a:r>
              <a:rPr lang="en-US" sz="2508" u="sng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  <a:hlinkClick r:id="rId2" tooltip="https://iaasa.ie/wp-content/uploads/2024/08/Dear-AC-Chair-letter-Aug-24.pdf"/>
              </a:rPr>
              <a:t>www.iaasa.ie</a:t>
            </a:r>
          </a:p>
        </p:txBody>
      </p:sp>
      <p:sp>
        <p:nvSpPr>
          <p:cNvPr id="5" name="Freeform 5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76945" y="1535946"/>
            <a:ext cx="3734111" cy="858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12"/>
              </a:lnSpc>
              <a:defRPr/>
            </a:pPr>
            <a:r>
              <a:rPr lang="en-US" sz="2508" b="1">
                <a:solidFill>
                  <a:srgbClr val="61CAE5"/>
                </a:solidFill>
                <a:latin typeface="Arial Bold"/>
                <a:ea typeface="Arial Bold"/>
                <a:cs typeface="Arial Bold"/>
                <a:sym typeface="Arial Bold"/>
              </a:rPr>
              <a:t>Letter to Audit Committee Chairs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698975" y="2456489"/>
            <a:ext cx="2743200" cy="2743200"/>
            <a:chOff x="0" y="0"/>
            <a:chExt cx="5486400" cy="548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86195" y="2456489"/>
            <a:ext cx="2743200" cy="2743200"/>
            <a:chOff x="0" y="0"/>
            <a:chExt cx="5486400" cy="548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219847" y="5196192"/>
            <a:ext cx="1875896" cy="409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12"/>
              </a:lnSpc>
              <a:defRPr/>
            </a:pPr>
            <a:r>
              <a:rPr lang="en-US" sz="2508" u="sng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  <a:hlinkClick r:id="rId8" tooltip="http://www.iaasa.ie"/>
              </a:rPr>
              <a:t>www.iaasa.ie</a:t>
            </a:r>
          </a:p>
        </p:txBody>
      </p:sp>
    </p:spTree>
    <p:extLst>
      <p:ext uri="{BB962C8B-B14F-4D97-AF65-F5344CB8AC3E}">
        <p14:creationId xmlns:p14="http://schemas.microsoft.com/office/powerpoint/2010/main" val="14300207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13496" y="1566660"/>
            <a:ext cx="8134598" cy="3914775"/>
          </a:xfrm>
          <a:custGeom>
            <a:avLst/>
            <a:gdLst/>
            <a:ahLst/>
            <a:cxnLst/>
            <a:rect l="l" t="t" r="r" b="b"/>
            <a:pathLst>
              <a:path w="12201897" h="5872163">
                <a:moveTo>
                  <a:pt x="0" y="0"/>
                </a:moveTo>
                <a:lnTo>
                  <a:pt x="12201897" y="0"/>
                </a:lnTo>
                <a:lnTo>
                  <a:pt x="12201897" y="5872163"/>
                </a:lnTo>
                <a:lnTo>
                  <a:pt x="0" y="5872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19782" y="1824339"/>
            <a:ext cx="5922025" cy="327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6"/>
              </a:lnSpc>
              <a:defRPr/>
            </a:pPr>
            <a:r>
              <a:rPr lang="en-US" sz="3734" i="1">
                <a:solidFill>
                  <a:srgbClr val="1A3861"/>
                </a:solidFill>
                <a:latin typeface="Libre Baskerville Italics"/>
                <a:ea typeface="Libre Baskerville Italics"/>
                <a:cs typeface="Libre Baskerville Italics"/>
                <a:sym typeface="Libre Baskerville Italics"/>
              </a:rPr>
              <a:t>The views expressed are my own and do not necessarily reflect the views of the Board or the staff of IAASA</a:t>
            </a:r>
          </a:p>
        </p:txBody>
      </p:sp>
      <p:sp>
        <p:nvSpPr>
          <p:cNvPr id="4" name="Freeform 4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7380" y="260740"/>
            <a:ext cx="4922565" cy="876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466"/>
              </a:lnSpc>
              <a:defRPr/>
            </a:pPr>
            <a:r>
              <a:rPr lang="en-US" sz="53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Disclaimer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</p:spTree>
    <p:extLst>
      <p:ext uri="{BB962C8B-B14F-4D97-AF65-F5344CB8AC3E}">
        <p14:creationId xmlns:p14="http://schemas.microsoft.com/office/powerpoint/2010/main" val="9231056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5807" y="1421587"/>
            <a:ext cx="3372157" cy="2007480"/>
            <a:chOff x="0" y="0"/>
            <a:chExt cx="1332210" cy="7930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2210" cy="793078"/>
            </a:xfrm>
            <a:custGeom>
              <a:avLst/>
              <a:gdLst/>
              <a:ahLst/>
              <a:cxnLst/>
              <a:rect l="l" t="t" r="r" b="b"/>
              <a:pathLst>
                <a:path w="1332210" h="793078">
                  <a:moveTo>
                    <a:pt x="0" y="0"/>
                  </a:moveTo>
                  <a:lnTo>
                    <a:pt x="1332210" y="0"/>
                  </a:lnTo>
                  <a:lnTo>
                    <a:pt x="1332210" y="793078"/>
                  </a:lnTo>
                  <a:lnTo>
                    <a:pt x="0" y="793078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332210" cy="888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1001" y="1700030"/>
            <a:ext cx="3061767" cy="130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TRANSFORMATION OF CORPORATE REPORTING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608690" y="1421587"/>
            <a:ext cx="3372157" cy="2006101"/>
            <a:chOff x="0" y="0"/>
            <a:chExt cx="1332210" cy="7925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2210" cy="792534"/>
            </a:xfrm>
            <a:custGeom>
              <a:avLst/>
              <a:gdLst/>
              <a:ahLst/>
              <a:cxnLst/>
              <a:rect l="l" t="t" r="r" b="b"/>
              <a:pathLst>
                <a:path w="1332210" h="792534">
                  <a:moveTo>
                    <a:pt x="0" y="0"/>
                  </a:moveTo>
                  <a:lnTo>
                    <a:pt x="1332210" y="0"/>
                  </a:lnTo>
                  <a:lnTo>
                    <a:pt x="1332210" y="792534"/>
                  </a:lnTo>
                  <a:lnTo>
                    <a:pt x="0" y="792534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332210" cy="8877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39629" y="1711354"/>
            <a:ext cx="3110276" cy="130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REGULATORY EXPECTATIONS - ENTITIES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608690" y="3592787"/>
            <a:ext cx="3372157" cy="2007480"/>
            <a:chOff x="0" y="0"/>
            <a:chExt cx="1332210" cy="7930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2210" cy="793078"/>
            </a:xfrm>
            <a:custGeom>
              <a:avLst/>
              <a:gdLst/>
              <a:ahLst/>
              <a:cxnLst/>
              <a:rect l="l" t="t" r="r" b="b"/>
              <a:pathLst>
                <a:path w="1332210" h="793078">
                  <a:moveTo>
                    <a:pt x="0" y="0"/>
                  </a:moveTo>
                  <a:lnTo>
                    <a:pt x="1332210" y="0"/>
                  </a:lnTo>
                  <a:lnTo>
                    <a:pt x="1332210" y="793078"/>
                  </a:lnTo>
                  <a:lnTo>
                    <a:pt x="0" y="793078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1332210" cy="888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5807" y="3592787"/>
            <a:ext cx="3372157" cy="2007480"/>
            <a:chOff x="0" y="0"/>
            <a:chExt cx="1332210" cy="7930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2210" cy="793078"/>
            </a:xfrm>
            <a:custGeom>
              <a:avLst/>
              <a:gdLst/>
              <a:ahLst/>
              <a:cxnLst/>
              <a:rect l="l" t="t" r="r" b="b"/>
              <a:pathLst>
                <a:path w="1332210" h="793078">
                  <a:moveTo>
                    <a:pt x="0" y="0"/>
                  </a:moveTo>
                  <a:lnTo>
                    <a:pt x="1332210" y="0"/>
                  </a:lnTo>
                  <a:lnTo>
                    <a:pt x="1332210" y="793078"/>
                  </a:lnTo>
                  <a:lnTo>
                    <a:pt x="0" y="793078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332210" cy="88832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739629" y="4091685"/>
            <a:ext cx="3110276" cy="8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LOOKING INTO THE FUTURE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8409552" y="1444725"/>
            <a:ext cx="3372157" cy="1982963"/>
            <a:chOff x="0" y="0"/>
            <a:chExt cx="1332210" cy="7833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2210" cy="783393"/>
            </a:xfrm>
            <a:custGeom>
              <a:avLst/>
              <a:gdLst/>
              <a:ahLst/>
              <a:cxnLst/>
              <a:rect l="l" t="t" r="r" b="b"/>
              <a:pathLst>
                <a:path w="1332210" h="783393">
                  <a:moveTo>
                    <a:pt x="0" y="0"/>
                  </a:moveTo>
                  <a:lnTo>
                    <a:pt x="1332210" y="0"/>
                  </a:lnTo>
                  <a:lnTo>
                    <a:pt x="1332210" y="783393"/>
                  </a:lnTo>
                  <a:lnTo>
                    <a:pt x="0" y="783393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1332210" cy="8786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59808" y="4082601"/>
            <a:ext cx="3110276" cy="8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EDUCATION CHALLENGES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8409552" y="3610956"/>
            <a:ext cx="3372157" cy="1989313"/>
            <a:chOff x="0" y="0"/>
            <a:chExt cx="1332210" cy="78590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2210" cy="785901"/>
            </a:xfrm>
            <a:custGeom>
              <a:avLst/>
              <a:gdLst/>
              <a:ahLst/>
              <a:cxnLst/>
              <a:rect l="l" t="t" r="r" b="b"/>
              <a:pathLst>
                <a:path w="1332210" h="785901">
                  <a:moveTo>
                    <a:pt x="0" y="0"/>
                  </a:moveTo>
                  <a:lnTo>
                    <a:pt x="1332210" y="0"/>
                  </a:lnTo>
                  <a:lnTo>
                    <a:pt x="1332210" y="785901"/>
                  </a:lnTo>
                  <a:lnTo>
                    <a:pt x="0" y="785901"/>
                  </a:lnTo>
                  <a:close/>
                </a:path>
              </a:pathLst>
            </a:custGeom>
            <a:solidFill>
              <a:srgbClr val="1D3E74">
                <a:alpha val="19608"/>
              </a:srgbClr>
            </a:solidFill>
            <a:ln w="76200" cap="sq">
              <a:solidFill>
                <a:srgbClr val="61CAE5">
                  <a:alpha val="19608"/>
                </a:srgbClr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0"/>
              <a:ext cx="1332210" cy="8811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37380" y="226842"/>
            <a:ext cx="6063177" cy="81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996"/>
              </a:lnSpc>
              <a:defRPr/>
            </a:pPr>
            <a:r>
              <a:rPr lang="en-US" sz="4997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Key Themes</a:t>
            </a:r>
          </a:p>
        </p:txBody>
      </p:sp>
      <p:sp>
        <p:nvSpPr>
          <p:cNvPr id="25" name="Freeform 25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AutoShape 26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AutoShape 30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45996" y="4091685"/>
            <a:ext cx="3110276" cy="8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AN OPPORTUNITY???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45996" y="1711354"/>
            <a:ext cx="3110276" cy="1308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REGULATORY EXPECTATIONS -</a:t>
            </a:r>
          </a:p>
          <a:p>
            <a:pPr algn="ctr" defTabSz="609630">
              <a:lnSpc>
                <a:spcPts val="3547"/>
              </a:lnSpc>
              <a:defRPr/>
            </a:pPr>
            <a:r>
              <a:rPr lang="en-US" sz="25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AUDITORS</a:t>
            </a:r>
          </a:p>
        </p:txBody>
      </p:sp>
    </p:spTree>
    <p:extLst>
      <p:ext uri="{BB962C8B-B14F-4D97-AF65-F5344CB8AC3E}">
        <p14:creationId xmlns:p14="http://schemas.microsoft.com/office/powerpoint/2010/main" val="29825243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380" y="1603131"/>
            <a:ext cx="10944329" cy="1687075"/>
            <a:chOff x="0" y="0"/>
            <a:chExt cx="4323686" cy="6664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3686" cy="666499"/>
            </a:xfrm>
            <a:custGeom>
              <a:avLst/>
              <a:gdLst/>
              <a:ahLst/>
              <a:cxnLst/>
              <a:rect l="l" t="t" r="r" b="b"/>
              <a:pathLst>
                <a:path w="4323686" h="666499">
                  <a:moveTo>
                    <a:pt x="0" y="0"/>
                  </a:moveTo>
                  <a:lnTo>
                    <a:pt x="4323686" y="0"/>
                  </a:lnTo>
                  <a:lnTo>
                    <a:pt x="4323686" y="666499"/>
                  </a:lnTo>
                  <a:lnTo>
                    <a:pt x="0" y="666499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4323686" cy="76174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6413500" y="1948478"/>
            <a:ext cx="851304" cy="902044"/>
          </a:xfrm>
          <a:custGeom>
            <a:avLst/>
            <a:gdLst/>
            <a:ahLst/>
            <a:cxnLst/>
            <a:rect l="l" t="t" r="r" b="b"/>
            <a:pathLst>
              <a:path w="1276956" h="1353066">
                <a:moveTo>
                  <a:pt x="0" y="0"/>
                </a:moveTo>
                <a:lnTo>
                  <a:pt x="1276956" y="0"/>
                </a:lnTo>
                <a:lnTo>
                  <a:pt x="1276956" y="1353066"/>
                </a:lnTo>
                <a:lnTo>
                  <a:pt x="0" y="1353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78416" y="1948479"/>
            <a:ext cx="776377" cy="891107"/>
          </a:xfrm>
          <a:custGeom>
            <a:avLst/>
            <a:gdLst/>
            <a:ahLst/>
            <a:cxnLst/>
            <a:rect l="l" t="t" r="r" b="b"/>
            <a:pathLst>
              <a:path w="1164566" h="1336661">
                <a:moveTo>
                  <a:pt x="0" y="0"/>
                </a:moveTo>
                <a:lnTo>
                  <a:pt x="1164567" y="0"/>
                </a:lnTo>
                <a:lnTo>
                  <a:pt x="1164567" y="1336661"/>
                </a:lnTo>
                <a:lnTo>
                  <a:pt x="0" y="1336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7380" y="150631"/>
            <a:ext cx="570655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  <a:defRPr/>
            </a:pPr>
            <a:r>
              <a:rPr lang="en-US" sz="4334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Corporate Reporting Transformation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9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018285" y="4072812"/>
            <a:ext cx="404887" cy="404381"/>
          </a:xfrm>
          <a:custGeom>
            <a:avLst/>
            <a:gdLst/>
            <a:ahLst/>
            <a:cxnLst/>
            <a:rect l="l" t="t" r="r" b="b"/>
            <a:pathLst>
              <a:path w="607330" h="606571">
                <a:moveTo>
                  <a:pt x="0" y="0"/>
                </a:moveTo>
                <a:lnTo>
                  <a:pt x="607331" y="0"/>
                </a:lnTo>
                <a:lnTo>
                  <a:pt x="607331" y="606572"/>
                </a:lnTo>
                <a:lnTo>
                  <a:pt x="0" y="6065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68720" y="1834178"/>
            <a:ext cx="4352954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06"/>
              </a:lnSpc>
              <a:defRPr/>
            </a:pPr>
            <a:r>
              <a:rPr lang="en-US" sz="29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Sustainability Reporting Framework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04687" y="1834178"/>
            <a:ext cx="4277021" cy="100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07"/>
              </a:lnSpc>
              <a:defRPr/>
            </a:pPr>
            <a:r>
              <a:rPr lang="en-US" sz="29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Mandatory Assurance Framework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68720" y="3387166"/>
            <a:ext cx="8453670" cy="467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82"/>
              </a:lnSpc>
              <a:defRPr/>
            </a:pPr>
            <a:r>
              <a:rPr lang="en-US" sz="2844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Reporting Landscape and Role of Regulators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51939" y="4047079"/>
            <a:ext cx="8150538" cy="37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87"/>
              </a:lnSpc>
              <a:defRPr/>
            </a:pPr>
            <a:r>
              <a:rPr lang="en-US" sz="2277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CSRD transformative for corporate reporting and assurance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51939" y="5072751"/>
            <a:ext cx="8873167" cy="37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87"/>
              </a:lnSpc>
              <a:defRPr/>
            </a:pPr>
            <a:r>
              <a:rPr lang="en-US" sz="2277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Role of regulators in ensuring high-quality reporting and assurance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51939" y="4559066"/>
            <a:ext cx="8399003" cy="37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87"/>
              </a:lnSpc>
              <a:defRPr/>
            </a:pPr>
            <a:r>
              <a:rPr lang="en-US" sz="2277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Significant challenges for reporting entitites in data quality</a:t>
            </a:r>
          </a:p>
        </p:txBody>
      </p:sp>
      <p:sp>
        <p:nvSpPr>
          <p:cNvPr id="23" name="Freeform 23"/>
          <p:cNvSpPr/>
          <p:nvPr/>
        </p:nvSpPr>
        <p:spPr>
          <a:xfrm>
            <a:off x="2018285" y="5093144"/>
            <a:ext cx="404887" cy="404381"/>
          </a:xfrm>
          <a:custGeom>
            <a:avLst/>
            <a:gdLst/>
            <a:ahLst/>
            <a:cxnLst/>
            <a:rect l="l" t="t" r="r" b="b"/>
            <a:pathLst>
              <a:path w="607330" h="606571">
                <a:moveTo>
                  <a:pt x="0" y="0"/>
                </a:moveTo>
                <a:lnTo>
                  <a:pt x="607331" y="0"/>
                </a:lnTo>
                <a:lnTo>
                  <a:pt x="607331" y="606571"/>
                </a:lnTo>
                <a:lnTo>
                  <a:pt x="0" y="606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018285" y="4616894"/>
            <a:ext cx="404887" cy="404381"/>
          </a:xfrm>
          <a:custGeom>
            <a:avLst/>
            <a:gdLst/>
            <a:ahLst/>
            <a:cxnLst/>
            <a:rect l="l" t="t" r="r" b="b"/>
            <a:pathLst>
              <a:path w="607330" h="606571">
                <a:moveTo>
                  <a:pt x="0" y="0"/>
                </a:moveTo>
                <a:lnTo>
                  <a:pt x="607331" y="0"/>
                </a:lnTo>
                <a:lnTo>
                  <a:pt x="607331" y="606571"/>
                </a:lnTo>
                <a:lnTo>
                  <a:pt x="0" y="606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164162" y="3457171"/>
            <a:ext cx="679657" cy="678807"/>
          </a:xfrm>
          <a:custGeom>
            <a:avLst/>
            <a:gdLst/>
            <a:ahLst/>
            <a:cxnLst/>
            <a:rect l="l" t="t" r="r" b="b"/>
            <a:pathLst>
              <a:path w="1019485" h="1018210">
                <a:moveTo>
                  <a:pt x="0" y="0"/>
                </a:moveTo>
                <a:lnTo>
                  <a:pt x="1019485" y="0"/>
                </a:lnTo>
                <a:lnTo>
                  <a:pt x="1019485" y="1018211"/>
                </a:lnTo>
                <a:lnTo>
                  <a:pt x="0" y="10182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4615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2219" y="1593134"/>
            <a:ext cx="533330" cy="5333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2219" y="2369290"/>
            <a:ext cx="533330" cy="53333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2219" y="3918550"/>
            <a:ext cx="533330" cy="533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2219" y="3143920"/>
            <a:ext cx="533330" cy="5333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2219" y="4693180"/>
            <a:ext cx="533330" cy="53333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AutoShape 13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89497" y="3092255"/>
            <a:ext cx="9665855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Ability to utilise technology</a:t>
            </a:r>
          </a:p>
        </p:txBody>
      </p:sp>
      <p:sp>
        <p:nvSpPr>
          <p:cNvPr id="19" name="Freeform 19"/>
          <p:cNvSpPr/>
          <p:nvPr/>
        </p:nvSpPr>
        <p:spPr>
          <a:xfrm>
            <a:off x="9041938" y="1593133"/>
            <a:ext cx="2739771" cy="2743200"/>
          </a:xfrm>
          <a:custGeom>
            <a:avLst/>
            <a:gdLst/>
            <a:ahLst/>
            <a:cxnLst/>
            <a:rect l="l" t="t" r="r" b="b"/>
            <a:pathLst>
              <a:path w="4109657" h="4114800">
                <a:moveTo>
                  <a:pt x="0" y="0"/>
                </a:moveTo>
                <a:lnTo>
                  <a:pt x="4109657" y="0"/>
                </a:lnTo>
                <a:lnTo>
                  <a:pt x="4109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689498" y="1591403"/>
            <a:ext cx="6488901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Short, medium and long term demands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9498" y="2322245"/>
            <a:ext cx="5492439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Technical understanding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89498" y="3871850"/>
            <a:ext cx="6639725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Abillity to interact with other areas of activity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89497" y="4654560"/>
            <a:ext cx="9665855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Continuous change, in standards, strategy, technology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7379" y="473187"/>
            <a:ext cx="7749751" cy="60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78"/>
              </a:lnSpc>
              <a:defRPr/>
            </a:pPr>
            <a:r>
              <a:rPr lang="en-US" sz="3698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Regulatory Expectations - Entities</a:t>
            </a:r>
          </a:p>
        </p:txBody>
      </p:sp>
    </p:spTree>
    <p:extLst>
      <p:ext uri="{BB962C8B-B14F-4D97-AF65-F5344CB8AC3E}">
        <p14:creationId xmlns:p14="http://schemas.microsoft.com/office/powerpoint/2010/main" val="32440202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2219" y="1593134"/>
            <a:ext cx="533330" cy="5333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2219" y="2545564"/>
            <a:ext cx="533330" cy="53333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2219" y="4576011"/>
            <a:ext cx="533330" cy="533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2219" y="3570246"/>
            <a:ext cx="533330" cy="5333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1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041938" y="1593133"/>
            <a:ext cx="2739771" cy="2743200"/>
          </a:xfrm>
          <a:custGeom>
            <a:avLst/>
            <a:gdLst/>
            <a:ahLst/>
            <a:cxnLst/>
            <a:rect l="l" t="t" r="r" b="b"/>
            <a:pathLst>
              <a:path w="4109657" h="4114800">
                <a:moveTo>
                  <a:pt x="0" y="0"/>
                </a:moveTo>
                <a:lnTo>
                  <a:pt x="4109657" y="0"/>
                </a:lnTo>
                <a:lnTo>
                  <a:pt x="4109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9498" y="1508220"/>
            <a:ext cx="4336165" cy="50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  <a:defRPr/>
            </a:pPr>
            <a:r>
              <a:rPr lang="en-US" sz="30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Wave 2 companies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89498" y="2515306"/>
            <a:ext cx="4601485" cy="50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  <a:defRPr/>
            </a:pPr>
            <a:r>
              <a:rPr lang="en-US" sz="30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SMEs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9497" y="3521070"/>
            <a:ext cx="5281424" cy="50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  <a:defRPr/>
            </a:pPr>
            <a:r>
              <a:rPr lang="en-US" sz="30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Value chain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89498" y="4526834"/>
            <a:ext cx="7485362" cy="50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293"/>
              </a:lnSpc>
              <a:defRPr/>
            </a:pPr>
            <a:r>
              <a:rPr lang="en-US" sz="30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Technical, operational, strategic challenge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7379" y="473187"/>
            <a:ext cx="7855259" cy="60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178"/>
              </a:lnSpc>
              <a:defRPr/>
            </a:pPr>
            <a:r>
              <a:rPr lang="en-US" sz="3698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Regulatory Expectations - Entities</a:t>
            </a:r>
          </a:p>
        </p:txBody>
      </p:sp>
    </p:spTree>
    <p:extLst>
      <p:ext uri="{BB962C8B-B14F-4D97-AF65-F5344CB8AC3E}">
        <p14:creationId xmlns:p14="http://schemas.microsoft.com/office/powerpoint/2010/main" val="13819761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2219" y="1647698"/>
            <a:ext cx="533330" cy="5333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2219" y="2567714"/>
            <a:ext cx="533330" cy="53333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2219" y="4419933"/>
            <a:ext cx="533330" cy="5333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2219" y="3542294"/>
            <a:ext cx="533330" cy="5333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1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7836185" y="2367763"/>
            <a:ext cx="2866292" cy="2866292"/>
          </a:xfrm>
          <a:custGeom>
            <a:avLst/>
            <a:gdLst/>
            <a:ahLst/>
            <a:cxnLst/>
            <a:rect l="l" t="t" r="r" b="b"/>
            <a:pathLst>
              <a:path w="4299438" h="4299438">
                <a:moveTo>
                  <a:pt x="0" y="0"/>
                </a:moveTo>
                <a:lnTo>
                  <a:pt x="4299438" y="0"/>
                </a:lnTo>
                <a:lnTo>
                  <a:pt x="4299438" y="4299438"/>
                </a:lnTo>
                <a:lnTo>
                  <a:pt x="0" y="42994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89497" y="1594311"/>
            <a:ext cx="10248503" cy="456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920"/>
              </a:lnSpc>
              <a:defRPr/>
            </a:pPr>
            <a:r>
              <a:rPr lang="en-US" sz="2799" dirty="0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Minimum competency requirements for assurance practitioners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380" y="437527"/>
            <a:ext cx="8124773" cy="59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084"/>
              </a:lnSpc>
              <a:defRPr/>
            </a:pPr>
            <a:r>
              <a:rPr lang="en-US" sz="3632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Regulatory Expectations - Auditors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9497" y="2502946"/>
            <a:ext cx="4976624" cy="45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20"/>
              </a:lnSpc>
              <a:defRPr/>
            </a:pPr>
            <a:r>
              <a:rPr lang="en-US" sz="2799" dirty="0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CPD requirements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89497" y="4366546"/>
            <a:ext cx="4109116" cy="45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20"/>
              </a:lnSpc>
              <a:defRPr/>
            </a:pPr>
            <a:r>
              <a:rPr lang="en-US" sz="2799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Business decision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9498" y="3434344"/>
            <a:ext cx="4624931" cy="456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920"/>
              </a:lnSpc>
              <a:defRPr/>
            </a:pPr>
            <a:r>
              <a:rPr lang="en-US" sz="2799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Ethical requirements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</p:spTree>
    <p:extLst>
      <p:ext uri="{BB962C8B-B14F-4D97-AF65-F5344CB8AC3E}">
        <p14:creationId xmlns:p14="http://schemas.microsoft.com/office/powerpoint/2010/main" val="257487847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67651" y="3601105"/>
            <a:ext cx="3514058" cy="2075355"/>
            <a:chOff x="0" y="0"/>
            <a:chExt cx="7028116" cy="4150711"/>
          </a:xfrm>
        </p:grpSpPr>
        <p:sp>
          <p:nvSpPr>
            <p:cNvPr id="3" name="Freeform 3"/>
            <p:cNvSpPr/>
            <p:nvPr/>
          </p:nvSpPr>
          <p:spPr>
            <a:xfrm>
              <a:off x="296593" y="1308716"/>
              <a:ext cx="6731523" cy="2841995"/>
            </a:xfrm>
            <a:custGeom>
              <a:avLst/>
              <a:gdLst/>
              <a:ahLst/>
              <a:cxnLst/>
              <a:rect l="l" t="t" r="r" b="b"/>
              <a:pathLst>
                <a:path w="6731523" h="2841995">
                  <a:moveTo>
                    <a:pt x="0" y="0"/>
                  </a:moveTo>
                  <a:lnTo>
                    <a:pt x="6731523" y="0"/>
                  </a:lnTo>
                  <a:lnTo>
                    <a:pt x="6731523" y="2841995"/>
                  </a:lnTo>
                  <a:lnTo>
                    <a:pt x="0" y="2841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703" t="-4550" r="-3823" b="-28366"/>
              </a:stretch>
            </a:blipFill>
            <a:ln w="38100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58828" y="1670600"/>
              <a:ext cx="6180508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639"/>
                </a:lnSpc>
                <a:defRPr/>
              </a:pPr>
              <a:r>
                <a:rPr lang="en-US" sz="2399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Core education for accountants, and skillsets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702906" cy="1470885"/>
            </a:xfrm>
            <a:custGeom>
              <a:avLst/>
              <a:gdLst/>
              <a:ahLst/>
              <a:cxnLst/>
              <a:rect l="l" t="t" r="r" b="b"/>
              <a:pathLst>
                <a:path w="1702906" h="1470885">
                  <a:moveTo>
                    <a:pt x="0" y="0"/>
                  </a:moveTo>
                  <a:lnTo>
                    <a:pt x="1702906" y="0"/>
                  </a:lnTo>
                  <a:lnTo>
                    <a:pt x="1702906" y="1470885"/>
                  </a:lnTo>
                  <a:lnTo>
                    <a:pt x="0" y="1470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7379" y="309336"/>
            <a:ext cx="7688744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000"/>
              </a:lnSpc>
              <a:defRPr/>
            </a:pPr>
            <a:r>
              <a:rPr lang="en-US" sz="5000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Education Challenges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37380" y="1556022"/>
            <a:ext cx="3418645" cy="2045083"/>
            <a:chOff x="0" y="0"/>
            <a:chExt cx="6837291" cy="4090165"/>
          </a:xfrm>
        </p:grpSpPr>
        <p:sp>
          <p:nvSpPr>
            <p:cNvPr id="16" name="Freeform 16"/>
            <p:cNvSpPr/>
            <p:nvPr/>
          </p:nvSpPr>
          <p:spPr>
            <a:xfrm>
              <a:off x="203810" y="1248559"/>
              <a:ext cx="6633481" cy="2841606"/>
            </a:xfrm>
            <a:custGeom>
              <a:avLst/>
              <a:gdLst/>
              <a:ahLst/>
              <a:cxnLst/>
              <a:rect l="l" t="t" r="r" b="b"/>
              <a:pathLst>
                <a:path w="6633481" h="2841606">
                  <a:moveTo>
                    <a:pt x="0" y="0"/>
                  </a:moveTo>
                  <a:lnTo>
                    <a:pt x="6633481" y="0"/>
                  </a:lnTo>
                  <a:lnTo>
                    <a:pt x="6633481" y="2841606"/>
                  </a:lnTo>
                  <a:lnTo>
                    <a:pt x="0" y="2841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21828"/>
              </a:stretch>
            </a:blipFill>
            <a:ln w="38100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02788" y="1328872"/>
              <a:ext cx="6035521" cy="2538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360"/>
                </a:lnSpc>
                <a:defRPr/>
              </a:pPr>
              <a:r>
                <a:rPr lang="en-US" sz="2399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Requirements are in addition to ongoing statutory audit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702906" cy="1470885"/>
            </a:xfrm>
            <a:custGeom>
              <a:avLst/>
              <a:gdLst/>
              <a:ahLst/>
              <a:cxnLst/>
              <a:rect l="l" t="t" r="r" b="b"/>
              <a:pathLst>
                <a:path w="1702906" h="1470885">
                  <a:moveTo>
                    <a:pt x="0" y="0"/>
                  </a:moveTo>
                  <a:lnTo>
                    <a:pt x="1702906" y="0"/>
                  </a:lnTo>
                  <a:lnTo>
                    <a:pt x="1702906" y="1470885"/>
                  </a:lnTo>
                  <a:lnTo>
                    <a:pt x="0" y="1470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63133" y="2561676"/>
            <a:ext cx="3597411" cy="2077106"/>
            <a:chOff x="0" y="0"/>
            <a:chExt cx="7194821" cy="41542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702906" cy="1470885"/>
            </a:xfrm>
            <a:custGeom>
              <a:avLst/>
              <a:gdLst/>
              <a:ahLst/>
              <a:cxnLst/>
              <a:rect l="l" t="t" r="r" b="b"/>
              <a:pathLst>
                <a:path w="1702906" h="1470885">
                  <a:moveTo>
                    <a:pt x="0" y="0"/>
                  </a:moveTo>
                  <a:lnTo>
                    <a:pt x="1702906" y="0"/>
                  </a:lnTo>
                  <a:lnTo>
                    <a:pt x="1702906" y="1470885"/>
                  </a:lnTo>
                  <a:lnTo>
                    <a:pt x="0" y="1470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226072" y="1312217"/>
              <a:ext cx="6968749" cy="2841995"/>
            </a:xfrm>
            <a:custGeom>
              <a:avLst/>
              <a:gdLst/>
              <a:ahLst/>
              <a:cxnLst/>
              <a:rect l="l" t="t" r="r" b="b"/>
              <a:pathLst>
                <a:path w="6968749" h="2841995">
                  <a:moveTo>
                    <a:pt x="0" y="0"/>
                  </a:moveTo>
                  <a:lnTo>
                    <a:pt x="6968748" y="0"/>
                  </a:lnTo>
                  <a:lnTo>
                    <a:pt x="6968748" y="2841995"/>
                  </a:lnTo>
                  <a:lnTo>
                    <a:pt x="0" y="2841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6" t="-2523" b="-25453"/>
              </a:stretch>
            </a:blipFill>
            <a:ln w="38100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16412" y="1375016"/>
              <a:ext cx="6588071" cy="2538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3360"/>
                </a:lnSpc>
                <a:spcBef>
                  <a:spcPct val="0"/>
                </a:spcBef>
                <a:defRPr/>
              </a:pPr>
              <a:r>
                <a:rPr lang="en-US" sz="2399" b="1">
                  <a:solidFill>
                    <a:srgbClr val="1A3861"/>
                  </a:solidFill>
                  <a:latin typeface="Arial Bold"/>
                  <a:ea typeface="Arial Bold"/>
                  <a:cs typeface="Arial Bold"/>
                  <a:sym typeface="Arial Bold"/>
                </a:rPr>
                <a:t>Neither third level, nor firms, nor bodies can address individually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7453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41808" y="5527675"/>
            <a:ext cx="2721338" cy="1454150"/>
          </a:xfrm>
          <a:custGeom>
            <a:avLst/>
            <a:gdLst/>
            <a:ahLst/>
            <a:cxnLst/>
            <a:rect l="l" t="t" r="r" b="b"/>
            <a:pathLst>
              <a:path w="4082007" h="2181225">
                <a:moveTo>
                  <a:pt x="0" y="0"/>
                </a:moveTo>
                <a:lnTo>
                  <a:pt x="4082006" y="0"/>
                </a:lnTo>
                <a:lnTo>
                  <a:pt x="4082006" y="2181225"/>
                </a:lnTo>
                <a:lnTo>
                  <a:pt x="0" y="21812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/>
          <p:cNvSpPr/>
          <p:nvPr/>
        </p:nvSpPr>
        <p:spPr>
          <a:xfrm flipV="1">
            <a:off x="837380" y="1274581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128855" y="0"/>
            <a:ext cx="685800" cy="6858000"/>
            <a:chOff x="0" y="0"/>
            <a:chExt cx="270933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" cy="2709333"/>
            </a:xfrm>
            <a:custGeom>
              <a:avLst/>
              <a:gdLst/>
              <a:ahLst/>
              <a:cxnLst/>
              <a:rect l="l" t="t" r="r" b="b"/>
              <a:pathLst>
                <a:path w="270933" h="27093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3E74"/>
            </a:solidFill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70933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008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837380" y="5773514"/>
            <a:ext cx="10944329" cy="0"/>
          </a:xfrm>
          <a:prstGeom prst="line">
            <a:avLst/>
          </a:prstGeom>
          <a:ln w="28575" cap="flat">
            <a:solidFill>
              <a:srgbClr val="1D3E7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>
              <a:defRPr/>
            </a:pPr>
            <a:endParaRPr lang="en-I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72123" y="1709739"/>
            <a:ext cx="3497580" cy="349758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133350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37380" y="273440"/>
            <a:ext cx="7807894" cy="819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000"/>
              </a:lnSpc>
              <a:defRPr/>
            </a:pPr>
            <a:r>
              <a:rPr lang="en-US" sz="5000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Looking into the Future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32701" y="770056"/>
            <a:ext cx="3749008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1 November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29223" y="449637"/>
            <a:ext cx="3452486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2986"/>
              </a:lnSpc>
              <a:defRPr/>
            </a:pPr>
            <a:r>
              <a:rPr lang="en-US" sz="2133" b="1">
                <a:solidFill>
                  <a:srgbClr val="1A3861"/>
                </a:solidFill>
                <a:latin typeface="Arial Bold"/>
                <a:ea typeface="Arial Bold"/>
                <a:cs typeface="Arial Bold"/>
                <a:sym typeface="Arial Bold"/>
              </a:rPr>
              <a:t>IAFA-IAASA Conference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81200" y="4307247"/>
            <a:ext cx="6834709" cy="13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4"/>
              </a:lnSpc>
              <a:defRPr/>
            </a:pPr>
            <a:r>
              <a:rPr lang="en-US" sz="2667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Professional skillset will move to synthesis, assessment, mediation and communication, while still understanding the concepts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81200" y="2686012"/>
            <a:ext cx="6370274" cy="138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3"/>
              </a:lnSpc>
              <a:defRPr/>
            </a:pPr>
            <a:r>
              <a:rPr lang="en-US" sz="2666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Use of AI, GenAI, and new tools to integrate operations, management, reporting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17076" y="1462391"/>
            <a:ext cx="6049832" cy="908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734"/>
              </a:lnSpc>
              <a:defRPr/>
            </a:pPr>
            <a:r>
              <a:rPr lang="en-US" sz="2667">
                <a:solidFill>
                  <a:srgbClr val="1A3861"/>
                </a:solidFill>
                <a:latin typeface="Arial"/>
                <a:ea typeface="Arial"/>
                <a:cs typeface="Arial"/>
                <a:sym typeface="Arial"/>
              </a:rPr>
              <a:t>International developments, integration, market demands, politics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62221" y="1570341"/>
            <a:ext cx="613703" cy="61370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47625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7380" y="2844827"/>
            <a:ext cx="613703" cy="61370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47625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62221" y="4415197"/>
            <a:ext cx="613703" cy="61370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  <a:ln w="47625" cap="sq">
              <a:solidFill>
                <a:srgbClr val="61CAE5"/>
              </a:soli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en-IE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177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Arial Bold</vt:lpstr>
      <vt:lpstr>Calibri</vt:lpstr>
      <vt:lpstr>Libre Baskerville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Hilda Breslin</dc:creator>
  <cp:lastModifiedBy>Hilda Breslin</cp:lastModifiedBy>
  <cp:revision>1</cp:revision>
  <dcterms:created xsi:type="dcterms:W3CDTF">2024-11-06T16:16:14Z</dcterms:created>
  <dcterms:modified xsi:type="dcterms:W3CDTF">2024-11-06T16:17:01Z</dcterms:modified>
</cp:coreProperties>
</file>