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64" r:id="rId5"/>
    <p:sldId id="289" r:id="rId6"/>
    <p:sldId id="1126" r:id="rId7"/>
    <p:sldId id="1124" r:id="rId8"/>
    <p:sldId id="1123" r:id="rId9"/>
    <p:sldId id="377" r:id="rId10"/>
    <p:sldId id="278" r:id="rId11"/>
    <p:sldId id="1118" r:id="rId12"/>
    <p:sldId id="291" r:id="rId13"/>
    <p:sldId id="1117" r:id="rId14"/>
    <p:sldId id="1125" r:id="rId15"/>
    <p:sldId id="261" r:id="rId16"/>
    <p:sldId id="1135" r:id="rId17"/>
    <p:sldId id="1136" r:id="rId18"/>
    <p:sldId id="1129" r:id="rId19"/>
    <p:sldId id="1130" r:id="rId20"/>
    <p:sldId id="1131" r:id="rId21"/>
    <p:sldId id="1133" r:id="rId22"/>
    <p:sldId id="1134" r:id="rId23"/>
    <p:sldId id="381" r:id="rId24"/>
    <p:sldId id="296" r:id="rId25"/>
    <p:sldId id="3533" r:id="rId26"/>
    <p:sldId id="384" r:id="rId27"/>
    <p:sldId id="1137" r:id="rId28"/>
    <p:sldId id="1138" r:id="rId29"/>
    <p:sldId id="3530" r:id="rId30"/>
    <p:sldId id="3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6A138-8E9C-4E7E-9B66-E85CEC633F9C}" type="datetimeFigureOut">
              <a:rPr lang="en-GB" smtClean="0"/>
              <a:t>06/11/2024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4AEC1-59A5-472B-A22A-7ECC54FED1A2}" type="slidenum">
              <a:rPr lang="en-GB" smtClean="0"/>
              <a:t>‹#›</a:t>
            </a:fld>
            <a:endParaRPr lang="en-GB"/>
          </a:p>
        </p:txBody>
      </p:sp>
    </p:spTree>
    <p:extLst>
      <p:ext uri="{BB962C8B-B14F-4D97-AF65-F5344CB8AC3E}">
        <p14:creationId xmlns:p14="http://schemas.microsoft.com/office/powerpoint/2010/main" val="1557706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9EF171-ABBD-41B3-AA3C-94ED182AFE0D}" type="slidenum">
              <a:rPr lang="en-GB" smtClean="0"/>
              <a:t>12</a:t>
            </a:fld>
            <a:endParaRPr lang="en-GB"/>
          </a:p>
        </p:txBody>
      </p:sp>
    </p:spTree>
    <p:extLst>
      <p:ext uri="{BB962C8B-B14F-4D97-AF65-F5344CB8AC3E}">
        <p14:creationId xmlns:p14="http://schemas.microsoft.com/office/powerpoint/2010/main" val="2116221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Ian – </a:t>
            </a:r>
          </a:p>
          <a:p>
            <a:r>
              <a:rPr lang="en-US" dirty="0"/>
              <a:t>Lisa - </a:t>
            </a:r>
          </a:p>
        </p:txBody>
      </p:sp>
      <p:sp>
        <p:nvSpPr>
          <p:cNvPr id="4" name="Slide Number Placeholder 3"/>
          <p:cNvSpPr>
            <a:spLocks noGrp="1"/>
          </p:cNvSpPr>
          <p:nvPr>
            <p:ph type="sldNum" sz="quarter" idx="5"/>
          </p:nvPr>
        </p:nvSpPr>
        <p:spPr/>
        <p:txBody>
          <a:bodyPr/>
          <a:lstStyle/>
          <a:p>
            <a:fld id="{1A84AEC1-59A5-472B-A22A-7ECC54FED1A2}" type="slidenum">
              <a:rPr lang="en-GB" smtClean="0"/>
              <a:t>15</a:t>
            </a:fld>
            <a:endParaRPr lang="en-GB"/>
          </a:p>
        </p:txBody>
      </p:sp>
    </p:spTree>
    <p:extLst>
      <p:ext uri="{BB962C8B-B14F-4D97-AF65-F5344CB8AC3E}">
        <p14:creationId xmlns:p14="http://schemas.microsoft.com/office/powerpoint/2010/main" val="142665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Ian – two examples?</a:t>
            </a:r>
          </a:p>
          <a:p>
            <a:r>
              <a:rPr lang="en-US" dirty="0"/>
              <a:t>Lisa – auditing and double materiality</a:t>
            </a:r>
          </a:p>
        </p:txBody>
      </p:sp>
      <p:sp>
        <p:nvSpPr>
          <p:cNvPr id="4" name="Slide Number Placeholder 3"/>
          <p:cNvSpPr>
            <a:spLocks noGrp="1"/>
          </p:cNvSpPr>
          <p:nvPr>
            <p:ph type="sldNum" sz="quarter" idx="5"/>
          </p:nvPr>
        </p:nvSpPr>
        <p:spPr/>
        <p:txBody>
          <a:bodyPr/>
          <a:lstStyle/>
          <a:p>
            <a:fld id="{1A84AEC1-59A5-472B-A22A-7ECC54FED1A2}" type="slidenum">
              <a:rPr lang="en-GB" smtClean="0"/>
              <a:t>16</a:t>
            </a:fld>
            <a:endParaRPr lang="en-GB"/>
          </a:p>
        </p:txBody>
      </p:sp>
    </p:spTree>
    <p:extLst>
      <p:ext uri="{BB962C8B-B14F-4D97-AF65-F5344CB8AC3E}">
        <p14:creationId xmlns:p14="http://schemas.microsoft.com/office/powerpoint/2010/main" val="453818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Ian – videos, guest speaker?</a:t>
            </a:r>
          </a:p>
          <a:p>
            <a:r>
              <a:rPr lang="en-US" dirty="0"/>
              <a:t>Lisa – interdisciplinary guest speakers, video?</a:t>
            </a:r>
          </a:p>
        </p:txBody>
      </p:sp>
      <p:sp>
        <p:nvSpPr>
          <p:cNvPr id="4" name="Slide Number Placeholder 3"/>
          <p:cNvSpPr>
            <a:spLocks noGrp="1"/>
          </p:cNvSpPr>
          <p:nvPr>
            <p:ph type="sldNum" sz="quarter" idx="5"/>
          </p:nvPr>
        </p:nvSpPr>
        <p:spPr/>
        <p:txBody>
          <a:bodyPr/>
          <a:lstStyle/>
          <a:p>
            <a:fld id="{1A84AEC1-59A5-472B-A22A-7ECC54FED1A2}" type="slidenum">
              <a:rPr lang="en-GB" smtClean="0"/>
              <a:t>17</a:t>
            </a:fld>
            <a:endParaRPr lang="en-GB"/>
          </a:p>
        </p:txBody>
      </p:sp>
    </p:spTree>
    <p:extLst>
      <p:ext uri="{BB962C8B-B14F-4D97-AF65-F5344CB8AC3E}">
        <p14:creationId xmlns:p14="http://schemas.microsoft.com/office/powerpoint/2010/main" val="10855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Ian – </a:t>
            </a:r>
          </a:p>
          <a:p>
            <a:r>
              <a:rPr lang="en-US" dirty="0"/>
              <a:t>Lisa - </a:t>
            </a:r>
          </a:p>
        </p:txBody>
      </p:sp>
      <p:sp>
        <p:nvSpPr>
          <p:cNvPr id="4" name="Slide Number Placeholder 3"/>
          <p:cNvSpPr>
            <a:spLocks noGrp="1"/>
          </p:cNvSpPr>
          <p:nvPr>
            <p:ph type="sldNum" sz="quarter" idx="5"/>
          </p:nvPr>
        </p:nvSpPr>
        <p:spPr/>
        <p:txBody>
          <a:bodyPr/>
          <a:lstStyle/>
          <a:p>
            <a:fld id="{1A84AEC1-59A5-472B-A22A-7ECC54FED1A2}" type="slidenum">
              <a:rPr lang="en-GB" smtClean="0"/>
              <a:t>18</a:t>
            </a:fld>
            <a:endParaRPr lang="en-GB"/>
          </a:p>
        </p:txBody>
      </p:sp>
    </p:spTree>
    <p:extLst>
      <p:ext uri="{BB962C8B-B14F-4D97-AF65-F5344CB8AC3E}">
        <p14:creationId xmlns:p14="http://schemas.microsoft.com/office/powerpoint/2010/main" val="2981026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Ian – </a:t>
            </a:r>
          </a:p>
          <a:p>
            <a:r>
              <a:rPr lang="en-US" dirty="0"/>
              <a:t>Lisa - </a:t>
            </a:r>
          </a:p>
        </p:txBody>
      </p:sp>
      <p:sp>
        <p:nvSpPr>
          <p:cNvPr id="4" name="Slide Number Placeholder 3"/>
          <p:cNvSpPr>
            <a:spLocks noGrp="1"/>
          </p:cNvSpPr>
          <p:nvPr>
            <p:ph type="sldNum" sz="quarter" idx="5"/>
          </p:nvPr>
        </p:nvSpPr>
        <p:spPr/>
        <p:txBody>
          <a:bodyPr/>
          <a:lstStyle/>
          <a:p>
            <a:fld id="{1A84AEC1-59A5-472B-A22A-7ECC54FED1A2}" type="slidenum">
              <a:rPr lang="en-GB" smtClean="0"/>
              <a:t>19</a:t>
            </a:fld>
            <a:endParaRPr lang="en-GB"/>
          </a:p>
        </p:txBody>
      </p:sp>
    </p:spTree>
    <p:extLst>
      <p:ext uri="{BB962C8B-B14F-4D97-AF65-F5344CB8AC3E}">
        <p14:creationId xmlns:p14="http://schemas.microsoft.com/office/powerpoint/2010/main" val="2572663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86F681-80F3-4C07-B83E-7C2ABADEBC17}" type="slidenum">
              <a:rPr lang="en-GB" smtClean="0"/>
              <a:t>26</a:t>
            </a:fld>
            <a:endParaRPr lang="en-GB"/>
          </a:p>
        </p:txBody>
      </p:sp>
    </p:spTree>
    <p:extLst>
      <p:ext uri="{BB962C8B-B14F-4D97-AF65-F5344CB8AC3E}">
        <p14:creationId xmlns:p14="http://schemas.microsoft.com/office/powerpoint/2010/main" val="112919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FADCD57-3255-465A-B11F-86782D6378F5}" type="datetimeFigureOut">
              <a:rPr lang="en-GB" smtClean="0"/>
              <a:t>06/11/2024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5A7BD3-3F6A-4C4B-9B84-494572419450}" type="slidenum">
              <a:rPr lang="en-GB" smtClean="0"/>
              <a:t>‹#›</a:t>
            </a:fld>
            <a:endParaRPr lang="en-GB"/>
          </a:p>
        </p:txBody>
      </p:sp>
    </p:spTree>
    <p:extLst>
      <p:ext uri="{BB962C8B-B14F-4D97-AF65-F5344CB8AC3E}">
        <p14:creationId xmlns:p14="http://schemas.microsoft.com/office/powerpoint/2010/main" val="3649297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FADCD57-3255-465A-B11F-86782D6378F5}" type="datetimeFigureOut">
              <a:rPr lang="en-GB" smtClean="0"/>
              <a:t>06/11/2024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5A7BD3-3F6A-4C4B-9B84-494572419450}" type="slidenum">
              <a:rPr lang="en-GB" smtClean="0"/>
              <a:t>‹#›</a:t>
            </a:fld>
            <a:endParaRPr lang="en-GB"/>
          </a:p>
        </p:txBody>
      </p:sp>
    </p:spTree>
    <p:extLst>
      <p:ext uri="{BB962C8B-B14F-4D97-AF65-F5344CB8AC3E}">
        <p14:creationId xmlns:p14="http://schemas.microsoft.com/office/powerpoint/2010/main" val="258236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FADCD57-3255-465A-B11F-86782D6378F5}" type="datetimeFigureOut">
              <a:rPr lang="en-GB" smtClean="0"/>
              <a:t>06/11/2024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5A7BD3-3F6A-4C4B-9B84-494572419450}" type="slidenum">
              <a:rPr lang="en-GB" smtClean="0"/>
              <a:t>‹#›</a:t>
            </a:fld>
            <a:endParaRPr lang="en-GB"/>
          </a:p>
        </p:txBody>
      </p:sp>
    </p:spTree>
    <p:extLst>
      <p:ext uri="{BB962C8B-B14F-4D97-AF65-F5344CB8AC3E}">
        <p14:creationId xmlns:p14="http://schemas.microsoft.com/office/powerpoint/2010/main" val="471360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FADCD57-3255-465A-B11F-86782D6378F5}" type="datetimeFigureOut">
              <a:rPr lang="en-GB" smtClean="0"/>
              <a:t>06/11/2024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5A7BD3-3F6A-4C4B-9B84-494572419450}" type="slidenum">
              <a:rPr lang="en-GB" smtClean="0"/>
              <a:t>‹#›</a:t>
            </a:fld>
            <a:endParaRPr lang="en-GB"/>
          </a:p>
        </p:txBody>
      </p:sp>
    </p:spTree>
    <p:extLst>
      <p:ext uri="{BB962C8B-B14F-4D97-AF65-F5344CB8AC3E}">
        <p14:creationId xmlns:p14="http://schemas.microsoft.com/office/powerpoint/2010/main" val="4234697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ADCD57-3255-465A-B11F-86782D6378F5}" type="datetimeFigureOut">
              <a:rPr lang="en-GB" smtClean="0"/>
              <a:t>06/11/2024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5A7BD3-3F6A-4C4B-9B84-494572419450}" type="slidenum">
              <a:rPr lang="en-GB" smtClean="0"/>
              <a:t>‹#›</a:t>
            </a:fld>
            <a:endParaRPr lang="en-GB"/>
          </a:p>
        </p:txBody>
      </p:sp>
    </p:spTree>
    <p:extLst>
      <p:ext uri="{BB962C8B-B14F-4D97-AF65-F5344CB8AC3E}">
        <p14:creationId xmlns:p14="http://schemas.microsoft.com/office/powerpoint/2010/main" val="2486773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FADCD57-3255-465A-B11F-86782D6378F5}" type="datetimeFigureOut">
              <a:rPr lang="en-GB" smtClean="0"/>
              <a:t>06/11/2024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5A7BD3-3F6A-4C4B-9B84-494572419450}" type="slidenum">
              <a:rPr lang="en-GB" smtClean="0"/>
              <a:t>‹#›</a:t>
            </a:fld>
            <a:endParaRPr lang="en-GB"/>
          </a:p>
        </p:txBody>
      </p:sp>
    </p:spTree>
    <p:extLst>
      <p:ext uri="{BB962C8B-B14F-4D97-AF65-F5344CB8AC3E}">
        <p14:creationId xmlns:p14="http://schemas.microsoft.com/office/powerpoint/2010/main" val="247813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FADCD57-3255-465A-B11F-86782D6378F5}" type="datetimeFigureOut">
              <a:rPr lang="en-GB" smtClean="0"/>
              <a:t>06/11/2024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5A7BD3-3F6A-4C4B-9B84-494572419450}" type="slidenum">
              <a:rPr lang="en-GB" smtClean="0"/>
              <a:t>‹#›</a:t>
            </a:fld>
            <a:endParaRPr lang="en-GB"/>
          </a:p>
        </p:txBody>
      </p:sp>
    </p:spTree>
    <p:extLst>
      <p:ext uri="{BB962C8B-B14F-4D97-AF65-F5344CB8AC3E}">
        <p14:creationId xmlns:p14="http://schemas.microsoft.com/office/powerpoint/2010/main" val="1694514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FADCD57-3255-465A-B11F-86782D6378F5}" type="datetimeFigureOut">
              <a:rPr lang="en-GB" smtClean="0"/>
              <a:t>06/11/2024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5A7BD3-3F6A-4C4B-9B84-494572419450}" type="slidenum">
              <a:rPr lang="en-GB" smtClean="0"/>
              <a:t>‹#›</a:t>
            </a:fld>
            <a:endParaRPr lang="en-GB"/>
          </a:p>
        </p:txBody>
      </p:sp>
    </p:spTree>
    <p:extLst>
      <p:ext uri="{BB962C8B-B14F-4D97-AF65-F5344CB8AC3E}">
        <p14:creationId xmlns:p14="http://schemas.microsoft.com/office/powerpoint/2010/main" val="1298301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ADCD57-3255-465A-B11F-86782D6378F5}" type="datetimeFigureOut">
              <a:rPr lang="en-GB" smtClean="0"/>
              <a:t>06/11/2024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5A7BD3-3F6A-4C4B-9B84-494572419450}" type="slidenum">
              <a:rPr lang="en-GB" smtClean="0"/>
              <a:t>‹#›</a:t>
            </a:fld>
            <a:endParaRPr lang="en-GB"/>
          </a:p>
        </p:txBody>
      </p:sp>
    </p:spTree>
    <p:extLst>
      <p:ext uri="{BB962C8B-B14F-4D97-AF65-F5344CB8AC3E}">
        <p14:creationId xmlns:p14="http://schemas.microsoft.com/office/powerpoint/2010/main" val="351840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ADCD57-3255-465A-B11F-86782D6378F5}" type="datetimeFigureOut">
              <a:rPr lang="en-GB" smtClean="0"/>
              <a:t>06/11/2024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5A7BD3-3F6A-4C4B-9B84-494572419450}" type="slidenum">
              <a:rPr lang="en-GB" smtClean="0"/>
              <a:t>‹#›</a:t>
            </a:fld>
            <a:endParaRPr lang="en-GB"/>
          </a:p>
        </p:txBody>
      </p:sp>
    </p:spTree>
    <p:extLst>
      <p:ext uri="{BB962C8B-B14F-4D97-AF65-F5344CB8AC3E}">
        <p14:creationId xmlns:p14="http://schemas.microsoft.com/office/powerpoint/2010/main" val="2776414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ADCD57-3255-465A-B11F-86782D6378F5}" type="datetimeFigureOut">
              <a:rPr lang="en-GB" smtClean="0"/>
              <a:t>06/11/2024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5A7BD3-3F6A-4C4B-9B84-494572419450}" type="slidenum">
              <a:rPr lang="en-GB" smtClean="0"/>
              <a:t>‹#›</a:t>
            </a:fld>
            <a:endParaRPr lang="en-GB"/>
          </a:p>
        </p:txBody>
      </p:sp>
    </p:spTree>
    <p:extLst>
      <p:ext uri="{BB962C8B-B14F-4D97-AF65-F5344CB8AC3E}">
        <p14:creationId xmlns:p14="http://schemas.microsoft.com/office/powerpoint/2010/main" val="209048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DCD57-3255-465A-B11F-86782D6378F5}" type="datetimeFigureOut">
              <a:rPr lang="en-GB" smtClean="0"/>
              <a:t>06/11/2024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5A7BD3-3F6A-4C4B-9B84-494572419450}" type="slidenum">
              <a:rPr lang="en-GB" smtClean="0"/>
              <a:t>‹#›</a:t>
            </a:fld>
            <a:endParaRPr lang="en-GB"/>
          </a:p>
        </p:txBody>
      </p:sp>
    </p:spTree>
    <p:extLst>
      <p:ext uri="{BB962C8B-B14F-4D97-AF65-F5344CB8AC3E}">
        <p14:creationId xmlns:p14="http://schemas.microsoft.com/office/powerpoint/2010/main" val="1318959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blogs.edf.org/growingreturns/2023/02/16/new-research-shows-climate-risk-to-property-values/" TargetMode="External"/><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mckinsey.com/industries/real-estate/our-insights/climate-risk-and-the-opportunity-for-real-estat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image" Target="../media/image15.jpeg"/><Relationship Id="rId16"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9612" y="5810650"/>
            <a:ext cx="11516306" cy="1167470"/>
            <a:chOff x="0" y="0"/>
            <a:chExt cx="23032612" cy="2334940"/>
          </a:xfrm>
        </p:grpSpPr>
        <p:sp>
          <p:nvSpPr>
            <p:cNvPr id="3" name="Freeform 3"/>
            <p:cNvSpPr/>
            <p:nvPr/>
          </p:nvSpPr>
          <p:spPr>
            <a:xfrm>
              <a:off x="0" y="499380"/>
              <a:ext cx="5248538" cy="1336180"/>
            </a:xfrm>
            <a:custGeom>
              <a:avLst/>
              <a:gdLst/>
              <a:ahLst/>
              <a:cxnLst/>
              <a:rect l="l" t="t" r="r" b="b"/>
              <a:pathLst>
                <a:path w="5248538" h="1336180">
                  <a:moveTo>
                    <a:pt x="0" y="0"/>
                  </a:moveTo>
                  <a:lnTo>
                    <a:pt x="5248538" y="0"/>
                  </a:lnTo>
                  <a:lnTo>
                    <a:pt x="5248538" y="1336180"/>
                  </a:lnTo>
                  <a:lnTo>
                    <a:pt x="0" y="1336180"/>
                  </a:lnTo>
                  <a:lnTo>
                    <a:pt x="0" y="0"/>
                  </a:lnTo>
                  <a:close/>
                </a:path>
              </a:pathLst>
            </a:custGeom>
            <a:blipFill>
              <a:blip r:embed="rId2"/>
              <a:stretch>
                <a:fillRect l="-13708" t="-45236" r="-14339" b="-103884"/>
              </a:stretch>
            </a:blipFill>
          </p:spPr>
          <p:txBody>
            <a:bodyPr/>
            <a:lstStyle/>
            <a:p>
              <a:endParaRPr lang="en-IE" sz="1200"/>
            </a:p>
          </p:txBody>
        </p:sp>
        <p:sp>
          <p:nvSpPr>
            <p:cNvPr id="4" name="Freeform 4"/>
            <p:cNvSpPr/>
            <p:nvPr/>
          </p:nvSpPr>
          <p:spPr>
            <a:xfrm>
              <a:off x="18662938" y="0"/>
              <a:ext cx="4369674" cy="2334940"/>
            </a:xfrm>
            <a:custGeom>
              <a:avLst/>
              <a:gdLst/>
              <a:ahLst/>
              <a:cxnLst/>
              <a:rect l="l" t="t" r="r" b="b"/>
              <a:pathLst>
                <a:path w="4369674" h="2334940">
                  <a:moveTo>
                    <a:pt x="0" y="0"/>
                  </a:moveTo>
                  <a:lnTo>
                    <a:pt x="4369674" y="0"/>
                  </a:lnTo>
                  <a:lnTo>
                    <a:pt x="4369674" y="2334940"/>
                  </a:lnTo>
                  <a:lnTo>
                    <a:pt x="0" y="2334940"/>
                  </a:lnTo>
                  <a:lnTo>
                    <a:pt x="0" y="0"/>
                  </a:lnTo>
                  <a:close/>
                </a:path>
              </a:pathLst>
            </a:custGeom>
            <a:blipFill>
              <a:blip r:embed="rId3"/>
              <a:stretch>
                <a:fillRect/>
              </a:stretch>
            </a:blipFill>
          </p:spPr>
          <p:txBody>
            <a:bodyPr/>
            <a:lstStyle/>
            <a:p>
              <a:endParaRPr lang="en-IE" sz="1200"/>
            </a:p>
          </p:txBody>
        </p:sp>
      </p:grpSp>
      <p:grpSp>
        <p:nvGrpSpPr>
          <p:cNvPr id="5" name="Group 5"/>
          <p:cNvGrpSpPr/>
          <p:nvPr/>
        </p:nvGrpSpPr>
        <p:grpSpPr>
          <a:xfrm>
            <a:off x="-128854" y="0"/>
            <a:ext cx="273106" cy="6858000"/>
            <a:chOff x="0" y="0"/>
            <a:chExt cx="107894" cy="2709333"/>
          </a:xfrm>
        </p:grpSpPr>
        <p:sp>
          <p:nvSpPr>
            <p:cNvPr id="6" name="Freeform 6"/>
            <p:cNvSpPr/>
            <p:nvPr/>
          </p:nvSpPr>
          <p:spPr>
            <a:xfrm>
              <a:off x="0" y="0"/>
              <a:ext cx="107894" cy="2709333"/>
            </a:xfrm>
            <a:custGeom>
              <a:avLst/>
              <a:gdLst/>
              <a:ahLst/>
              <a:cxnLst/>
              <a:rect l="l" t="t" r="r" b="b"/>
              <a:pathLst>
                <a:path w="107894" h="2709333">
                  <a:moveTo>
                    <a:pt x="0" y="0"/>
                  </a:moveTo>
                  <a:lnTo>
                    <a:pt x="107894" y="0"/>
                  </a:lnTo>
                  <a:lnTo>
                    <a:pt x="107894" y="2709333"/>
                  </a:lnTo>
                  <a:lnTo>
                    <a:pt x="0" y="2709333"/>
                  </a:lnTo>
                  <a:close/>
                </a:path>
              </a:pathLst>
            </a:custGeom>
            <a:solidFill>
              <a:srgbClr val="689F38"/>
            </a:solidFill>
          </p:spPr>
          <p:txBody>
            <a:bodyPr/>
            <a:lstStyle/>
            <a:p>
              <a:endParaRPr lang="en-IE" sz="1200"/>
            </a:p>
          </p:txBody>
        </p:sp>
        <p:sp>
          <p:nvSpPr>
            <p:cNvPr id="7" name="TextBox 7"/>
            <p:cNvSpPr txBox="1"/>
            <p:nvPr/>
          </p:nvSpPr>
          <p:spPr>
            <a:xfrm>
              <a:off x="0" y="-95250"/>
              <a:ext cx="107894" cy="2804583"/>
            </a:xfrm>
            <a:prstGeom prst="rect">
              <a:avLst/>
            </a:prstGeom>
          </p:spPr>
          <p:txBody>
            <a:bodyPr lIns="33867" tIns="33867" rIns="33867" bIns="33867" rtlCol="0" anchor="ctr"/>
            <a:lstStyle/>
            <a:p>
              <a:pPr algn="ctr">
                <a:lnSpc>
                  <a:spcPts val="2008"/>
                </a:lnSpc>
              </a:pPr>
              <a:endParaRPr sz="1200"/>
            </a:p>
          </p:txBody>
        </p:sp>
      </p:grpSp>
      <p:sp>
        <p:nvSpPr>
          <p:cNvPr id="8" name="AutoShape 8"/>
          <p:cNvSpPr/>
          <p:nvPr/>
        </p:nvSpPr>
        <p:spPr>
          <a:xfrm>
            <a:off x="459612" y="5773514"/>
            <a:ext cx="11322097" cy="0"/>
          </a:xfrm>
          <a:prstGeom prst="line">
            <a:avLst/>
          </a:prstGeom>
          <a:ln w="28575" cap="flat">
            <a:solidFill>
              <a:srgbClr val="689F38"/>
            </a:solidFill>
            <a:prstDash val="solid"/>
            <a:headEnd type="none" w="sm" len="sm"/>
            <a:tailEnd type="none" w="sm" len="sm"/>
          </a:ln>
        </p:spPr>
        <p:txBody>
          <a:bodyPr/>
          <a:lstStyle/>
          <a:p>
            <a:endParaRPr lang="en-IE" sz="1200"/>
          </a:p>
        </p:txBody>
      </p:sp>
      <p:sp>
        <p:nvSpPr>
          <p:cNvPr id="9" name="AutoShape 9"/>
          <p:cNvSpPr/>
          <p:nvPr/>
        </p:nvSpPr>
        <p:spPr>
          <a:xfrm>
            <a:off x="459612" y="1274581"/>
            <a:ext cx="11322097" cy="0"/>
          </a:xfrm>
          <a:prstGeom prst="line">
            <a:avLst/>
          </a:prstGeom>
          <a:ln w="28575" cap="flat">
            <a:solidFill>
              <a:srgbClr val="689F38"/>
            </a:solidFill>
            <a:prstDash val="solid"/>
            <a:headEnd type="none" w="sm" len="sm"/>
            <a:tailEnd type="none" w="sm" len="sm"/>
          </a:ln>
        </p:spPr>
        <p:txBody>
          <a:bodyPr/>
          <a:lstStyle/>
          <a:p>
            <a:endParaRPr lang="en-IE" sz="1200"/>
          </a:p>
        </p:txBody>
      </p:sp>
      <p:grpSp>
        <p:nvGrpSpPr>
          <p:cNvPr id="10" name="Group 10"/>
          <p:cNvGrpSpPr/>
          <p:nvPr/>
        </p:nvGrpSpPr>
        <p:grpSpPr>
          <a:xfrm>
            <a:off x="7831582" y="1548984"/>
            <a:ext cx="3950127" cy="395012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a:ln w="123825" cap="sq">
              <a:solidFill>
                <a:srgbClr val="1D3E74"/>
              </a:solidFill>
              <a:prstDash val="solid"/>
              <a:miter/>
            </a:ln>
          </p:spPr>
          <p:txBody>
            <a:bodyPr/>
            <a:lstStyle/>
            <a:p>
              <a:endParaRPr lang="en-IE" sz="1200"/>
            </a:p>
          </p:txBody>
        </p:sp>
      </p:grpSp>
      <p:sp>
        <p:nvSpPr>
          <p:cNvPr id="12" name="TextBox 12"/>
          <p:cNvSpPr txBox="1"/>
          <p:nvPr/>
        </p:nvSpPr>
        <p:spPr>
          <a:xfrm>
            <a:off x="459612" y="168587"/>
            <a:ext cx="6988073" cy="876907"/>
          </a:xfrm>
          <a:prstGeom prst="rect">
            <a:avLst/>
          </a:prstGeom>
        </p:spPr>
        <p:txBody>
          <a:bodyPr lIns="0" tIns="0" rIns="0" bIns="0" rtlCol="0" anchor="t">
            <a:spAutoFit/>
          </a:bodyPr>
          <a:lstStyle/>
          <a:p>
            <a:pPr>
              <a:lnSpc>
                <a:spcPts val="7462"/>
              </a:lnSpc>
            </a:pPr>
            <a:r>
              <a:rPr lang="en-US" sz="5330" b="1">
                <a:solidFill>
                  <a:srgbClr val="1A3861"/>
                </a:solidFill>
                <a:latin typeface="Arial Bold"/>
                <a:ea typeface="Arial Bold"/>
                <a:cs typeface="Arial Bold"/>
                <a:sym typeface="Arial Bold"/>
              </a:rPr>
              <a:t>Keynote Address</a:t>
            </a:r>
          </a:p>
        </p:txBody>
      </p:sp>
      <p:sp>
        <p:nvSpPr>
          <p:cNvPr id="13" name="TextBox 13"/>
          <p:cNvSpPr txBox="1"/>
          <p:nvPr/>
        </p:nvSpPr>
        <p:spPr>
          <a:xfrm>
            <a:off x="493880" y="3479598"/>
            <a:ext cx="3494037" cy="564257"/>
          </a:xfrm>
          <a:prstGeom prst="rect">
            <a:avLst/>
          </a:prstGeom>
        </p:spPr>
        <p:txBody>
          <a:bodyPr lIns="0" tIns="0" rIns="0" bIns="0" rtlCol="0" anchor="t">
            <a:spAutoFit/>
          </a:bodyPr>
          <a:lstStyle/>
          <a:p>
            <a:pPr>
              <a:lnSpc>
                <a:spcPts val="4400"/>
              </a:lnSpc>
              <a:spcBef>
                <a:spcPct val="0"/>
              </a:spcBef>
            </a:pPr>
            <a:r>
              <a:rPr lang="en-US" sz="4000" b="1">
                <a:solidFill>
                  <a:srgbClr val="1A3861"/>
                </a:solidFill>
                <a:latin typeface="Arial Bold"/>
                <a:ea typeface="Arial Bold"/>
                <a:cs typeface="Arial Bold"/>
                <a:sym typeface="Arial Bold"/>
              </a:rPr>
              <a:t>Ian Thomson</a:t>
            </a:r>
          </a:p>
        </p:txBody>
      </p:sp>
      <p:sp>
        <p:nvSpPr>
          <p:cNvPr id="14" name="TextBox 14"/>
          <p:cNvSpPr txBox="1"/>
          <p:nvPr/>
        </p:nvSpPr>
        <p:spPr>
          <a:xfrm>
            <a:off x="493880" y="4101920"/>
            <a:ext cx="6988073" cy="769441"/>
          </a:xfrm>
          <a:prstGeom prst="rect">
            <a:avLst/>
          </a:prstGeom>
        </p:spPr>
        <p:txBody>
          <a:bodyPr lIns="0" tIns="0" rIns="0" bIns="0" rtlCol="0" anchor="t">
            <a:spAutoFit/>
          </a:bodyPr>
          <a:lstStyle/>
          <a:p>
            <a:pPr>
              <a:lnSpc>
                <a:spcPts val="2959"/>
              </a:lnSpc>
            </a:pPr>
            <a:r>
              <a:rPr lang="en-US" sz="2666" spc="53">
                <a:solidFill>
                  <a:srgbClr val="1A3861"/>
                </a:solidFill>
                <a:latin typeface="Arial"/>
                <a:ea typeface="Arial"/>
                <a:cs typeface="Arial"/>
                <a:sym typeface="Arial"/>
              </a:rPr>
              <a:t>Professor of Accounting and Sustainability</a:t>
            </a:r>
          </a:p>
          <a:p>
            <a:pPr>
              <a:lnSpc>
                <a:spcPts val="2959"/>
              </a:lnSpc>
            </a:pPr>
            <a:r>
              <a:rPr lang="en-US" sz="2666" spc="53">
                <a:solidFill>
                  <a:srgbClr val="1A3861"/>
                </a:solidFill>
                <a:latin typeface="Arial"/>
                <a:ea typeface="Arial"/>
                <a:cs typeface="Arial"/>
                <a:sym typeface="Arial"/>
              </a:rPr>
              <a:t>University of Dundee</a:t>
            </a:r>
          </a:p>
        </p:txBody>
      </p:sp>
      <p:grpSp>
        <p:nvGrpSpPr>
          <p:cNvPr id="15" name="Group 15"/>
          <p:cNvGrpSpPr/>
          <p:nvPr/>
        </p:nvGrpSpPr>
        <p:grpSpPr>
          <a:xfrm>
            <a:off x="8246513" y="510905"/>
            <a:ext cx="3535198" cy="632562"/>
            <a:chOff x="0" y="-123825"/>
            <a:chExt cx="7070396" cy="1265122"/>
          </a:xfrm>
        </p:grpSpPr>
        <p:sp>
          <p:nvSpPr>
            <p:cNvPr id="16" name="TextBox 16"/>
            <p:cNvSpPr txBox="1"/>
            <p:nvPr/>
          </p:nvSpPr>
          <p:spPr>
            <a:xfrm>
              <a:off x="0" y="485862"/>
              <a:ext cx="7070392" cy="655435"/>
            </a:xfrm>
            <a:prstGeom prst="rect">
              <a:avLst/>
            </a:prstGeom>
          </p:spPr>
          <p:txBody>
            <a:bodyPr lIns="0" tIns="0" rIns="0" bIns="0" rtlCol="0" anchor="t">
              <a:spAutoFit/>
            </a:bodyPr>
            <a:lstStyle/>
            <a:p>
              <a:pPr algn="r">
                <a:lnSpc>
                  <a:spcPts val="2800"/>
                </a:lnSpc>
                <a:spcBef>
                  <a:spcPct val="0"/>
                </a:spcBef>
              </a:pPr>
              <a:r>
                <a:rPr lang="en-US" sz="2000" b="1">
                  <a:solidFill>
                    <a:srgbClr val="1A3861"/>
                  </a:solidFill>
                  <a:latin typeface="Arial Bold"/>
                  <a:ea typeface="Arial Bold"/>
                  <a:cs typeface="Arial Bold"/>
                  <a:sym typeface="Arial Bold"/>
                </a:rPr>
                <a:t>1 November 2024</a:t>
              </a:r>
            </a:p>
          </p:txBody>
        </p:sp>
        <p:sp>
          <p:nvSpPr>
            <p:cNvPr id="17" name="TextBox 17"/>
            <p:cNvSpPr txBox="1"/>
            <p:nvPr/>
          </p:nvSpPr>
          <p:spPr>
            <a:xfrm>
              <a:off x="559224" y="-123825"/>
              <a:ext cx="6511172" cy="655435"/>
            </a:xfrm>
            <a:prstGeom prst="rect">
              <a:avLst/>
            </a:prstGeom>
          </p:spPr>
          <p:txBody>
            <a:bodyPr lIns="0" tIns="0" rIns="0" bIns="0" rtlCol="0" anchor="t">
              <a:spAutoFit/>
            </a:bodyPr>
            <a:lstStyle/>
            <a:p>
              <a:pPr algn="r">
                <a:lnSpc>
                  <a:spcPts val="2800"/>
                </a:lnSpc>
              </a:pPr>
              <a:r>
                <a:rPr lang="en-US" sz="2000" b="1">
                  <a:solidFill>
                    <a:srgbClr val="1A3861"/>
                  </a:solidFill>
                  <a:latin typeface="Arial Bold"/>
                  <a:ea typeface="Arial Bold"/>
                  <a:cs typeface="Arial Bold"/>
                  <a:sym typeface="Arial Bold"/>
                </a:rPr>
                <a:t>IAASA-IAFA Conference</a:t>
              </a:r>
            </a:p>
          </p:txBody>
        </p:sp>
      </p:grpSp>
      <p:sp>
        <p:nvSpPr>
          <p:cNvPr id="18" name="TextBox 18"/>
          <p:cNvSpPr txBox="1"/>
          <p:nvPr/>
        </p:nvSpPr>
        <p:spPr>
          <a:xfrm>
            <a:off x="445153" y="1748779"/>
            <a:ext cx="7386429" cy="1231106"/>
          </a:xfrm>
          <a:prstGeom prst="rect">
            <a:avLst/>
          </a:prstGeom>
        </p:spPr>
        <p:txBody>
          <a:bodyPr lIns="0" tIns="0" rIns="0" bIns="0" rtlCol="0" anchor="t">
            <a:spAutoFit/>
          </a:bodyPr>
          <a:lstStyle/>
          <a:p>
            <a:pPr>
              <a:lnSpc>
                <a:spcPts val="4767"/>
              </a:lnSpc>
              <a:spcBef>
                <a:spcPct val="0"/>
              </a:spcBef>
            </a:pPr>
            <a:r>
              <a:rPr lang="en-US" sz="4334" b="1">
                <a:solidFill>
                  <a:srgbClr val="558B2F"/>
                </a:solidFill>
                <a:latin typeface="Arial Bold"/>
                <a:ea typeface="Arial Bold"/>
                <a:cs typeface="Arial Bold"/>
                <a:sym typeface="Arial Bold"/>
              </a:rPr>
              <a:t>Embedding sustainability into accounting education</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7F03176-B6E7-4093-826D-77AE998DDA7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b="1" dirty="0">
                <a:solidFill>
                  <a:srgbClr val="FFFFFF"/>
                </a:solidFill>
              </a:rPr>
              <a:t>What can accounting do to help </a:t>
            </a:r>
            <a:r>
              <a:rPr lang="en-US" sz="2800" b="1" dirty="0" err="1">
                <a:solidFill>
                  <a:srgbClr val="FFFFFF"/>
                </a:solidFill>
              </a:rPr>
              <a:t>organisations</a:t>
            </a:r>
            <a:r>
              <a:rPr lang="en-US" sz="2800" b="1" dirty="0">
                <a:solidFill>
                  <a:srgbClr val="FFFFFF"/>
                </a:solidFill>
              </a:rPr>
              <a:t> become more sustainable?</a:t>
            </a:r>
          </a:p>
        </p:txBody>
      </p:sp>
      <p:pic>
        <p:nvPicPr>
          <p:cNvPr id="3" name="Picture 2">
            <a:extLst>
              <a:ext uri="{FF2B5EF4-FFF2-40B4-BE49-F238E27FC236}">
                <a16:creationId xmlns:a16="http://schemas.microsoft.com/office/drawing/2014/main" id="{6FA4D46B-3B37-43FB-B397-0A87EB1B3FCD}"/>
              </a:ext>
            </a:extLst>
          </p:cNvPr>
          <p:cNvPicPr>
            <a:picLocks noChangeAspect="1"/>
          </p:cNvPicPr>
          <p:nvPr/>
        </p:nvPicPr>
        <p:blipFill rotWithShape="1">
          <a:blip r:embed="rId2"/>
          <a:srcRect l="35740" r="9140" b="1"/>
          <a:stretch/>
        </p:blipFill>
        <p:spPr>
          <a:xfrm>
            <a:off x="5721834" y="643466"/>
            <a:ext cx="4891664" cy="5568739"/>
          </a:xfrm>
          <a:prstGeom prst="rect">
            <a:avLst/>
          </a:prstGeom>
        </p:spPr>
      </p:pic>
      <p:sp>
        <p:nvSpPr>
          <p:cNvPr id="2" name="AutoShape 2">
            <a:extLst>
              <a:ext uri="{FF2B5EF4-FFF2-40B4-BE49-F238E27FC236}">
                <a16:creationId xmlns:a16="http://schemas.microsoft.com/office/drawing/2014/main" id="{2252B69E-2AD8-4F5D-A714-E7B16EF1CA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48891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6DCAD7-E463-9EE9-BE5F-1B8359FD5F3D}"/>
              </a:ext>
            </a:extLst>
          </p:cNvPr>
          <p:cNvSpPr txBox="1"/>
          <p:nvPr/>
        </p:nvSpPr>
        <p:spPr>
          <a:xfrm>
            <a:off x="444230" y="482923"/>
            <a:ext cx="7164584" cy="5755422"/>
          </a:xfrm>
          <a:prstGeom prst="rect">
            <a:avLst/>
          </a:prstGeom>
          <a:noFill/>
        </p:spPr>
        <p:txBody>
          <a:bodyPr wrap="square">
            <a:spAutoFit/>
          </a:bodyPr>
          <a:lstStyle/>
          <a:p>
            <a:pPr algn="l"/>
            <a:endParaRPr lang="en-GB" b="0" i="0" dirty="0">
              <a:solidFill>
                <a:srgbClr val="4A4A4A"/>
              </a:solidFill>
              <a:effectLst/>
              <a:latin typeface="Roboto" panose="02000000000000000000" pitchFamily="2" charset="0"/>
            </a:endParaRPr>
          </a:p>
          <a:p>
            <a:pPr marL="342900" indent="-342900" algn="l">
              <a:spcAft>
                <a:spcPts val="1200"/>
              </a:spcAft>
              <a:buFont typeface="Arial" panose="020B0604020202020204" pitchFamily="34" charset="0"/>
              <a:buChar char="•"/>
            </a:pPr>
            <a:r>
              <a:rPr lang="en-GB" sz="2000" b="0" i="0" dirty="0">
                <a:solidFill>
                  <a:srgbClr val="4A4A4A"/>
                </a:solidFill>
                <a:effectLst/>
                <a:latin typeface="Roboto" panose="02000000000000000000" pitchFamily="2" charset="0"/>
              </a:rPr>
              <a:t>Identify and connect key trends and impacts to the organisation's strategy, business model and performance</a:t>
            </a:r>
          </a:p>
          <a:p>
            <a:pPr marL="342900" indent="-342900" algn="l">
              <a:spcAft>
                <a:spcPts val="1200"/>
              </a:spcAft>
              <a:buFont typeface="Arial" panose="020B0604020202020204" pitchFamily="34" charset="0"/>
              <a:buChar char="•"/>
            </a:pPr>
            <a:r>
              <a:rPr lang="en-GB" sz="2000" b="0" i="0" dirty="0">
                <a:solidFill>
                  <a:srgbClr val="4A4A4A"/>
                </a:solidFill>
                <a:effectLst/>
                <a:latin typeface="Roboto" panose="02000000000000000000" pitchFamily="2" charset="0"/>
              </a:rPr>
              <a:t>Integrate significant natural and social capital issues into decision-making processes</a:t>
            </a:r>
          </a:p>
          <a:p>
            <a:pPr marL="342900" indent="-342900" algn="l">
              <a:spcAft>
                <a:spcPts val="1200"/>
              </a:spcAft>
              <a:buFont typeface="Arial" panose="020B0604020202020204" pitchFamily="34" charset="0"/>
              <a:buChar char="•"/>
            </a:pPr>
            <a:r>
              <a:rPr lang="en-GB" sz="2000" b="0" i="0" dirty="0">
                <a:solidFill>
                  <a:srgbClr val="4A4A4A"/>
                </a:solidFill>
                <a:effectLst/>
                <a:latin typeface="Roboto" panose="02000000000000000000" pitchFamily="2" charset="0"/>
              </a:rPr>
              <a:t>Assess the benefits of tackling environmental and social issues</a:t>
            </a:r>
          </a:p>
          <a:p>
            <a:pPr marL="342900" indent="-342900" algn="l">
              <a:spcAft>
                <a:spcPts val="1200"/>
              </a:spcAft>
              <a:buFont typeface="Arial" panose="020B0604020202020204" pitchFamily="34" charset="0"/>
              <a:buChar char="•"/>
            </a:pPr>
            <a:r>
              <a:rPr lang="en-GB" sz="2000" b="0" i="0" dirty="0">
                <a:solidFill>
                  <a:srgbClr val="4A4A4A"/>
                </a:solidFill>
                <a:effectLst/>
                <a:latin typeface="Roboto" panose="02000000000000000000" pitchFamily="2" charset="0"/>
              </a:rPr>
              <a:t>Organise internal systems and processes to ensure what matters is measured and managed</a:t>
            </a:r>
          </a:p>
          <a:p>
            <a:pPr marL="342900" indent="-342900" algn="l">
              <a:spcAft>
                <a:spcPts val="1200"/>
              </a:spcAft>
              <a:buFont typeface="Arial" panose="020B0604020202020204" pitchFamily="34" charset="0"/>
              <a:buChar char="•"/>
            </a:pPr>
            <a:r>
              <a:rPr lang="en-GB" sz="2000" b="0" i="0" dirty="0">
                <a:solidFill>
                  <a:srgbClr val="4A4A4A"/>
                </a:solidFill>
                <a:effectLst/>
                <a:latin typeface="Roboto" panose="02000000000000000000" pitchFamily="2" charset="0"/>
              </a:rPr>
              <a:t>Link the strategy and resources to the creation of value for stakeholders</a:t>
            </a:r>
          </a:p>
          <a:p>
            <a:pPr marL="342900" indent="-342900" algn="l">
              <a:spcAft>
                <a:spcPts val="1200"/>
              </a:spcAft>
              <a:buFont typeface="Arial" panose="020B0604020202020204" pitchFamily="34" charset="0"/>
              <a:buChar char="•"/>
            </a:pPr>
            <a:r>
              <a:rPr lang="en-GB" sz="2000" b="0" i="0" dirty="0">
                <a:solidFill>
                  <a:srgbClr val="4A4A4A"/>
                </a:solidFill>
                <a:effectLst/>
                <a:latin typeface="Roboto" panose="02000000000000000000" pitchFamily="2" charset="0"/>
              </a:rPr>
              <a:t>Drive efficiency by reducing waste and controlling costs</a:t>
            </a:r>
          </a:p>
          <a:p>
            <a:pPr marL="342900" indent="-342900" algn="l">
              <a:spcAft>
                <a:spcPts val="1200"/>
              </a:spcAft>
              <a:buFont typeface="Arial" panose="020B0604020202020204" pitchFamily="34" charset="0"/>
              <a:buChar char="•"/>
            </a:pPr>
            <a:r>
              <a:rPr lang="en-GB" sz="2000" b="0" i="0" dirty="0">
                <a:solidFill>
                  <a:srgbClr val="4A4A4A"/>
                </a:solidFill>
                <a:effectLst/>
                <a:latin typeface="Roboto" panose="02000000000000000000" pitchFamily="2" charset="0"/>
              </a:rPr>
              <a:t>Provide credibility to the information and data produce through effective oversight and governance</a:t>
            </a:r>
          </a:p>
          <a:p>
            <a:pPr marL="342900" indent="-342900" algn="l">
              <a:spcAft>
                <a:spcPts val="1200"/>
              </a:spcAft>
              <a:buFont typeface="Arial" panose="020B0604020202020204" pitchFamily="34" charset="0"/>
              <a:buChar char="•"/>
            </a:pPr>
            <a:r>
              <a:rPr lang="en-GB" sz="2000" b="0" i="0" dirty="0">
                <a:solidFill>
                  <a:srgbClr val="4A4A4A"/>
                </a:solidFill>
                <a:effectLst/>
                <a:latin typeface="Roboto" panose="02000000000000000000" pitchFamily="2" charset="0"/>
              </a:rPr>
              <a:t>Communicate clearly to ensure transparency</a:t>
            </a:r>
            <a:endParaRPr lang="en-GB" sz="2400" b="0" i="0" dirty="0">
              <a:solidFill>
                <a:srgbClr val="4A4A4A"/>
              </a:solidFill>
              <a:effectLst/>
              <a:latin typeface="Roboto" panose="02000000000000000000" pitchFamily="2" charset="0"/>
            </a:endParaRPr>
          </a:p>
        </p:txBody>
      </p:sp>
      <p:pic>
        <p:nvPicPr>
          <p:cNvPr id="1026" name="Picture 2" descr="IFAC Accountancy Podcast by IFAC on Apple Podcasts">
            <a:extLst>
              <a:ext uri="{FF2B5EF4-FFF2-40B4-BE49-F238E27FC236}">
                <a16:creationId xmlns:a16="http://schemas.microsoft.com/office/drawing/2014/main" id="{5ABA7F86-090E-4683-04AD-4F07F2773B7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538454" y="756565"/>
            <a:ext cx="2769660" cy="27696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E71BBD-E37B-1D99-2005-B6651D7409D2}"/>
              </a:ext>
            </a:extLst>
          </p:cNvPr>
          <p:cNvSpPr txBox="1"/>
          <p:nvPr/>
        </p:nvSpPr>
        <p:spPr>
          <a:xfrm>
            <a:off x="8538454" y="3526225"/>
            <a:ext cx="2769661" cy="2246769"/>
          </a:xfrm>
          <a:prstGeom prst="rect">
            <a:avLst/>
          </a:prstGeom>
          <a:solidFill>
            <a:schemeClr val="accent1">
              <a:lumMod val="75000"/>
            </a:schemeClr>
          </a:solidFill>
        </p:spPr>
        <p:txBody>
          <a:bodyPr wrap="square">
            <a:spAutoFit/>
          </a:bodyPr>
          <a:lstStyle/>
          <a:p>
            <a:pPr algn="ctr"/>
            <a:r>
              <a:rPr lang="en-GB" sz="2800" b="1" i="0" dirty="0">
                <a:solidFill>
                  <a:schemeClr val="bg1"/>
                </a:solidFill>
                <a:effectLst/>
                <a:latin typeface="Roboto" panose="02000000000000000000" pitchFamily="2" charset="0"/>
              </a:rPr>
              <a:t>8 practical ways for accountants to make a difference </a:t>
            </a:r>
          </a:p>
        </p:txBody>
      </p:sp>
    </p:spTree>
    <p:extLst>
      <p:ext uri="{BB962C8B-B14F-4D97-AF65-F5344CB8AC3E}">
        <p14:creationId xmlns:p14="http://schemas.microsoft.com/office/powerpoint/2010/main" val="2543144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A0D40846-ED99-4C86-9279-0DE1112CC989}"/>
              </a:ext>
            </a:extLst>
          </p:cNvPr>
          <p:cNvSpPr/>
          <p:nvPr/>
        </p:nvSpPr>
        <p:spPr>
          <a:xfrm>
            <a:off x="9138067" y="4754320"/>
            <a:ext cx="1362237" cy="129614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996837" y="419944"/>
            <a:ext cx="5948231" cy="769441"/>
          </a:xfrm>
          <a:prstGeom prst="rect">
            <a:avLst/>
          </a:prstGeom>
          <a:noFill/>
        </p:spPr>
        <p:txBody>
          <a:bodyPr wrap="none" lIns="91440" tIns="45720" rIns="91440" bIns="45720" rtlCol="0" anchor="t">
            <a:spAutoFit/>
          </a:bodyPr>
          <a:lstStyle/>
          <a:p>
            <a:r>
              <a:rPr lang="en-GB" sz="4400" b="1" dirty="0">
                <a:solidFill>
                  <a:srgbClr val="000099"/>
                </a:solidFill>
              </a:rPr>
              <a:t>teaching that transforms</a:t>
            </a:r>
          </a:p>
        </p:txBody>
      </p:sp>
      <p:sp>
        <p:nvSpPr>
          <p:cNvPr id="5" name="Rectangle 4"/>
          <p:cNvSpPr/>
          <p:nvPr/>
        </p:nvSpPr>
        <p:spPr>
          <a:xfrm>
            <a:off x="1632661" y="1628800"/>
            <a:ext cx="1362237" cy="12961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105965" y="1628800"/>
            <a:ext cx="1362237" cy="129614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632661" y="3143920"/>
            <a:ext cx="1362237" cy="1296144"/>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607468" y="4761116"/>
            <a:ext cx="1362237" cy="1296144"/>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634627" y="1643688"/>
            <a:ext cx="1362237" cy="129614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105965" y="3143920"/>
            <a:ext cx="1362237" cy="1296144"/>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09475" y="3137684"/>
            <a:ext cx="1362237" cy="129614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118120" y="4754587"/>
            <a:ext cx="1362237" cy="12961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609475" y="4719632"/>
            <a:ext cx="1362237" cy="12961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157223" y="3137684"/>
            <a:ext cx="1362237" cy="1296144"/>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165087" y="4723472"/>
            <a:ext cx="1362237" cy="1296144"/>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7669968" y="4761116"/>
            <a:ext cx="1362237" cy="1296144"/>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660800" y="3159428"/>
            <a:ext cx="1362237" cy="129614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120336" y="3137684"/>
            <a:ext cx="1362237" cy="1296144"/>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107198" y="1637576"/>
            <a:ext cx="1362237" cy="129614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9067970" y="1655292"/>
            <a:ext cx="1362237" cy="129614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618951" y="1643688"/>
            <a:ext cx="1362237" cy="1296144"/>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9117976" y="4846710"/>
            <a:ext cx="1257509" cy="1200329"/>
          </a:xfrm>
          <a:prstGeom prst="rect">
            <a:avLst/>
          </a:prstGeom>
          <a:noFill/>
        </p:spPr>
        <p:txBody>
          <a:bodyPr wrap="square" rtlCol="0">
            <a:spAutoFit/>
          </a:bodyPr>
          <a:lstStyle/>
          <a:p>
            <a:pPr algn="ctr"/>
            <a:r>
              <a:rPr lang="en-GB" sz="2400" b="1" dirty="0">
                <a:solidFill>
                  <a:srgbClr val="FF0000"/>
                </a:solidFill>
              </a:rPr>
              <a:t>Our</a:t>
            </a:r>
          </a:p>
          <a:p>
            <a:pPr algn="ctr"/>
            <a:r>
              <a:rPr lang="en-GB" sz="2400" b="1" dirty="0">
                <a:solidFill>
                  <a:srgbClr val="FF0000"/>
                </a:solidFill>
              </a:rPr>
              <a:t>World Today?</a:t>
            </a:r>
          </a:p>
        </p:txBody>
      </p:sp>
      <p:sp>
        <p:nvSpPr>
          <p:cNvPr id="24" name="TextBox 23"/>
          <p:cNvSpPr txBox="1"/>
          <p:nvPr/>
        </p:nvSpPr>
        <p:spPr>
          <a:xfrm>
            <a:off x="1729676" y="2060928"/>
            <a:ext cx="1168205" cy="461665"/>
          </a:xfrm>
          <a:prstGeom prst="rect">
            <a:avLst/>
          </a:prstGeom>
          <a:noFill/>
        </p:spPr>
        <p:txBody>
          <a:bodyPr wrap="none" rtlCol="0">
            <a:spAutoFit/>
          </a:bodyPr>
          <a:lstStyle/>
          <a:p>
            <a:r>
              <a:rPr lang="en-GB" sz="2400" b="1" dirty="0">
                <a:solidFill>
                  <a:schemeClr val="bg1"/>
                </a:solidFill>
              </a:rPr>
              <a:t>Poverty</a:t>
            </a:r>
          </a:p>
        </p:txBody>
      </p:sp>
      <p:sp>
        <p:nvSpPr>
          <p:cNvPr id="25" name="TextBox 24"/>
          <p:cNvSpPr txBox="1"/>
          <p:nvPr/>
        </p:nvSpPr>
        <p:spPr>
          <a:xfrm>
            <a:off x="3184812" y="2060927"/>
            <a:ext cx="1115883" cy="461665"/>
          </a:xfrm>
          <a:prstGeom prst="rect">
            <a:avLst/>
          </a:prstGeom>
          <a:noFill/>
        </p:spPr>
        <p:txBody>
          <a:bodyPr wrap="none" rtlCol="0">
            <a:spAutoFit/>
          </a:bodyPr>
          <a:lstStyle/>
          <a:p>
            <a:r>
              <a:rPr lang="en-GB" sz="2400" b="1" dirty="0">
                <a:solidFill>
                  <a:schemeClr val="bg1"/>
                </a:solidFill>
              </a:rPr>
              <a:t>Hunger</a:t>
            </a:r>
          </a:p>
        </p:txBody>
      </p:sp>
      <p:sp>
        <p:nvSpPr>
          <p:cNvPr id="26" name="TextBox 25"/>
          <p:cNvSpPr txBox="1"/>
          <p:nvPr/>
        </p:nvSpPr>
        <p:spPr>
          <a:xfrm>
            <a:off x="4732651" y="1876262"/>
            <a:ext cx="1074333" cy="830997"/>
          </a:xfrm>
          <a:prstGeom prst="rect">
            <a:avLst/>
          </a:prstGeom>
          <a:noFill/>
        </p:spPr>
        <p:txBody>
          <a:bodyPr wrap="none" rtlCol="0">
            <a:spAutoFit/>
          </a:bodyPr>
          <a:lstStyle/>
          <a:p>
            <a:pPr algn="ctr"/>
            <a:r>
              <a:rPr lang="en-GB" sz="2400" b="1" dirty="0">
                <a:solidFill>
                  <a:schemeClr val="bg1"/>
                </a:solidFill>
              </a:rPr>
              <a:t>Poor</a:t>
            </a:r>
          </a:p>
          <a:p>
            <a:pPr algn="ctr"/>
            <a:r>
              <a:rPr lang="en-GB" sz="2400" b="1" dirty="0">
                <a:solidFill>
                  <a:schemeClr val="bg1"/>
                </a:solidFill>
              </a:rPr>
              <a:t> health</a:t>
            </a:r>
          </a:p>
        </p:txBody>
      </p:sp>
      <p:sp>
        <p:nvSpPr>
          <p:cNvPr id="27" name="TextBox 26"/>
          <p:cNvSpPr txBox="1"/>
          <p:nvPr/>
        </p:nvSpPr>
        <p:spPr>
          <a:xfrm>
            <a:off x="6058729" y="1861374"/>
            <a:ext cx="1459181" cy="830997"/>
          </a:xfrm>
          <a:prstGeom prst="rect">
            <a:avLst/>
          </a:prstGeom>
          <a:noFill/>
        </p:spPr>
        <p:txBody>
          <a:bodyPr wrap="none" rtlCol="0">
            <a:spAutoFit/>
          </a:bodyPr>
          <a:lstStyle/>
          <a:p>
            <a:pPr algn="ctr"/>
            <a:r>
              <a:rPr lang="en-GB" sz="2400" b="1" dirty="0">
                <a:solidFill>
                  <a:schemeClr val="bg1"/>
                </a:solidFill>
              </a:rPr>
              <a:t>Poor </a:t>
            </a:r>
          </a:p>
          <a:p>
            <a:pPr algn="ctr"/>
            <a:r>
              <a:rPr lang="en-GB" sz="2400" b="1" dirty="0">
                <a:solidFill>
                  <a:schemeClr val="bg1"/>
                </a:solidFill>
              </a:rPr>
              <a:t>education</a:t>
            </a:r>
          </a:p>
        </p:txBody>
      </p:sp>
      <p:sp>
        <p:nvSpPr>
          <p:cNvPr id="28" name="TextBox 27"/>
          <p:cNvSpPr txBox="1"/>
          <p:nvPr/>
        </p:nvSpPr>
        <p:spPr>
          <a:xfrm>
            <a:off x="9012941" y="1751108"/>
            <a:ext cx="1467581" cy="1200329"/>
          </a:xfrm>
          <a:prstGeom prst="rect">
            <a:avLst/>
          </a:prstGeom>
          <a:noFill/>
        </p:spPr>
        <p:txBody>
          <a:bodyPr wrap="none" rtlCol="0">
            <a:spAutoFit/>
          </a:bodyPr>
          <a:lstStyle/>
          <a:p>
            <a:pPr algn="ctr"/>
            <a:r>
              <a:rPr lang="en-GB" sz="2400" b="1" dirty="0">
                <a:solidFill>
                  <a:schemeClr val="bg1"/>
                </a:solidFill>
              </a:rPr>
              <a:t>Lack of </a:t>
            </a:r>
          </a:p>
          <a:p>
            <a:pPr algn="ctr"/>
            <a:r>
              <a:rPr lang="en-GB" sz="2400" b="1" dirty="0">
                <a:solidFill>
                  <a:schemeClr val="bg1"/>
                </a:solidFill>
              </a:rPr>
              <a:t>water &amp; </a:t>
            </a:r>
          </a:p>
          <a:p>
            <a:pPr algn="ctr"/>
            <a:r>
              <a:rPr lang="en-GB" sz="2400" b="1" dirty="0">
                <a:solidFill>
                  <a:schemeClr val="bg1"/>
                </a:solidFill>
              </a:rPr>
              <a:t>sanitation</a:t>
            </a:r>
          </a:p>
        </p:txBody>
      </p:sp>
      <p:sp>
        <p:nvSpPr>
          <p:cNvPr id="29" name="TextBox 28"/>
          <p:cNvSpPr txBox="1"/>
          <p:nvPr/>
        </p:nvSpPr>
        <p:spPr>
          <a:xfrm>
            <a:off x="7598197" y="1861374"/>
            <a:ext cx="1467069" cy="830997"/>
          </a:xfrm>
          <a:prstGeom prst="rect">
            <a:avLst/>
          </a:prstGeom>
          <a:noFill/>
        </p:spPr>
        <p:txBody>
          <a:bodyPr wrap="none" rtlCol="0">
            <a:spAutoFit/>
          </a:bodyPr>
          <a:lstStyle/>
          <a:p>
            <a:pPr algn="ctr"/>
            <a:r>
              <a:rPr lang="en-GB" sz="2400" b="1" dirty="0">
                <a:solidFill>
                  <a:schemeClr val="bg1"/>
                </a:solidFill>
              </a:rPr>
              <a:t>Gender</a:t>
            </a:r>
          </a:p>
          <a:p>
            <a:pPr algn="ctr"/>
            <a:r>
              <a:rPr lang="en-GB" sz="2400" b="1" dirty="0">
                <a:solidFill>
                  <a:schemeClr val="bg1"/>
                </a:solidFill>
              </a:rPr>
              <a:t>inequality</a:t>
            </a:r>
          </a:p>
        </p:txBody>
      </p:sp>
      <p:sp>
        <p:nvSpPr>
          <p:cNvPr id="30" name="TextBox 29"/>
          <p:cNvSpPr txBox="1"/>
          <p:nvPr/>
        </p:nvSpPr>
        <p:spPr>
          <a:xfrm>
            <a:off x="1632254" y="3185592"/>
            <a:ext cx="1459374" cy="1200329"/>
          </a:xfrm>
          <a:prstGeom prst="rect">
            <a:avLst/>
          </a:prstGeom>
          <a:noFill/>
        </p:spPr>
        <p:txBody>
          <a:bodyPr wrap="none" rtlCol="0">
            <a:spAutoFit/>
          </a:bodyPr>
          <a:lstStyle/>
          <a:p>
            <a:pPr algn="ctr"/>
            <a:r>
              <a:rPr lang="en-GB" sz="2400" b="1" dirty="0">
                <a:solidFill>
                  <a:schemeClr val="bg1"/>
                </a:solidFill>
              </a:rPr>
              <a:t>Expensive</a:t>
            </a:r>
          </a:p>
          <a:p>
            <a:pPr algn="ctr"/>
            <a:r>
              <a:rPr lang="en-GB" sz="2400" b="1" dirty="0">
                <a:solidFill>
                  <a:schemeClr val="bg1"/>
                </a:solidFill>
              </a:rPr>
              <a:t>Dirty </a:t>
            </a:r>
          </a:p>
          <a:p>
            <a:pPr algn="ctr"/>
            <a:r>
              <a:rPr lang="en-GB" sz="2400" b="1" dirty="0">
                <a:solidFill>
                  <a:schemeClr val="bg1"/>
                </a:solidFill>
              </a:rPr>
              <a:t>energy</a:t>
            </a:r>
          </a:p>
        </p:txBody>
      </p:sp>
      <p:sp>
        <p:nvSpPr>
          <p:cNvPr id="31" name="TextBox 30"/>
          <p:cNvSpPr txBox="1"/>
          <p:nvPr/>
        </p:nvSpPr>
        <p:spPr>
          <a:xfrm>
            <a:off x="3054383" y="3339227"/>
            <a:ext cx="1465401" cy="707886"/>
          </a:xfrm>
          <a:prstGeom prst="rect">
            <a:avLst/>
          </a:prstGeom>
          <a:noFill/>
        </p:spPr>
        <p:txBody>
          <a:bodyPr wrap="none" rtlCol="0">
            <a:spAutoFit/>
          </a:bodyPr>
          <a:lstStyle/>
          <a:p>
            <a:pPr algn="ctr"/>
            <a:r>
              <a:rPr lang="en-GB" sz="2000" b="1" dirty="0">
                <a:solidFill>
                  <a:schemeClr val="bg1"/>
                </a:solidFill>
              </a:rPr>
              <a:t>Labour</a:t>
            </a:r>
          </a:p>
          <a:p>
            <a:pPr algn="ctr"/>
            <a:r>
              <a:rPr lang="en-GB" sz="2000" b="1" dirty="0">
                <a:solidFill>
                  <a:schemeClr val="bg1"/>
                </a:solidFill>
              </a:rPr>
              <a:t>Exploitation</a:t>
            </a:r>
          </a:p>
        </p:txBody>
      </p:sp>
      <p:sp>
        <p:nvSpPr>
          <p:cNvPr id="32" name="TextBox 31"/>
          <p:cNvSpPr txBox="1"/>
          <p:nvPr/>
        </p:nvSpPr>
        <p:spPr>
          <a:xfrm>
            <a:off x="4649285" y="3339226"/>
            <a:ext cx="1332929" cy="830997"/>
          </a:xfrm>
          <a:prstGeom prst="rect">
            <a:avLst/>
          </a:prstGeom>
          <a:noFill/>
        </p:spPr>
        <p:txBody>
          <a:bodyPr wrap="none" rtlCol="0">
            <a:spAutoFit/>
          </a:bodyPr>
          <a:lstStyle/>
          <a:p>
            <a:pPr algn="ctr"/>
            <a:r>
              <a:rPr lang="en-GB" sz="2400" b="1" dirty="0">
                <a:solidFill>
                  <a:schemeClr val="bg1"/>
                </a:solidFill>
              </a:rPr>
              <a:t>Under</a:t>
            </a:r>
          </a:p>
          <a:p>
            <a:pPr algn="ctr"/>
            <a:r>
              <a:rPr lang="en-GB" sz="2400" b="1" dirty="0">
                <a:solidFill>
                  <a:schemeClr val="bg1"/>
                </a:solidFill>
              </a:rPr>
              <a:t>investing</a:t>
            </a:r>
          </a:p>
        </p:txBody>
      </p:sp>
      <p:sp>
        <p:nvSpPr>
          <p:cNvPr id="33" name="TextBox 32"/>
          <p:cNvSpPr txBox="1"/>
          <p:nvPr/>
        </p:nvSpPr>
        <p:spPr>
          <a:xfrm>
            <a:off x="6111577" y="3339226"/>
            <a:ext cx="1482842" cy="830997"/>
          </a:xfrm>
          <a:prstGeom prst="rect">
            <a:avLst/>
          </a:prstGeom>
          <a:noFill/>
        </p:spPr>
        <p:txBody>
          <a:bodyPr wrap="none" rtlCol="0">
            <a:spAutoFit/>
          </a:bodyPr>
          <a:lstStyle/>
          <a:p>
            <a:pPr algn="ctr"/>
            <a:r>
              <a:rPr lang="en-GB" sz="2400" b="1" dirty="0">
                <a:solidFill>
                  <a:schemeClr val="bg1"/>
                </a:solidFill>
              </a:rPr>
              <a:t>Increasing</a:t>
            </a:r>
          </a:p>
          <a:p>
            <a:pPr algn="ctr"/>
            <a:r>
              <a:rPr lang="en-GB" sz="2400" b="1" dirty="0">
                <a:solidFill>
                  <a:schemeClr val="bg1"/>
                </a:solidFill>
              </a:rPr>
              <a:t>inequality</a:t>
            </a:r>
          </a:p>
        </p:txBody>
      </p:sp>
      <p:sp>
        <p:nvSpPr>
          <p:cNvPr id="34" name="TextBox 33"/>
          <p:cNvSpPr txBox="1"/>
          <p:nvPr/>
        </p:nvSpPr>
        <p:spPr>
          <a:xfrm>
            <a:off x="7579881" y="3339226"/>
            <a:ext cx="1542409" cy="923330"/>
          </a:xfrm>
          <a:prstGeom prst="rect">
            <a:avLst/>
          </a:prstGeom>
          <a:noFill/>
        </p:spPr>
        <p:txBody>
          <a:bodyPr wrap="none" rtlCol="0">
            <a:spAutoFit/>
          </a:bodyPr>
          <a:lstStyle/>
          <a:p>
            <a:pPr algn="ctr"/>
            <a:r>
              <a:rPr lang="en-GB" b="1" dirty="0">
                <a:solidFill>
                  <a:schemeClr val="bg1"/>
                </a:solidFill>
              </a:rPr>
              <a:t>Unsustainable</a:t>
            </a:r>
          </a:p>
          <a:p>
            <a:pPr algn="ctr"/>
            <a:r>
              <a:rPr lang="en-GB" b="1" dirty="0">
                <a:solidFill>
                  <a:schemeClr val="bg1"/>
                </a:solidFill>
              </a:rPr>
              <a:t>Cities &amp; </a:t>
            </a:r>
          </a:p>
          <a:p>
            <a:pPr algn="ctr"/>
            <a:r>
              <a:rPr lang="en-GB" b="1" dirty="0">
                <a:solidFill>
                  <a:schemeClr val="bg1"/>
                </a:solidFill>
              </a:rPr>
              <a:t>communities</a:t>
            </a:r>
          </a:p>
        </p:txBody>
      </p:sp>
      <p:sp>
        <p:nvSpPr>
          <p:cNvPr id="35" name="TextBox 34"/>
          <p:cNvSpPr txBox="1"/>
          <p:nvPr/>
        </p:nvSpPr>
        <p:spPr>
          <a:xfrm>
            <a:off x="9067969" y="3293059"/>
            <a:ext cx="1504322" cy="923330"/>
          </a:xfrm>
          <a:prstGeom prst="rect">
            <a:avLst/>
          </a:prstGeom>
          <a:noFill/>
        </p:spPr>
        <p:txBody>
          <a:bodyPr wrap="none" rtlCol="0">
            <a:spAutoFit/>
          </a:bodyPr>
          <a:lstStyle/>
          <a:p>
            <a:pPr algn="ctr"/>
            <a:r>
              <a:rPr lang="en-GB" b="1" dirty="0">
                <a:solidFill>
                  <a:schemeClr val="bg1"/>
                </a:solidFill>
              </a:rPr>
              <a:t>Irresponsible</a:t>
            </a:r>
          </a:p>
          <a:p>
            <a:pPr algn="ctr"/>
            <a:r>
              <a:rPr lang="en-GB" b="1" dirty="0">
                <a:solidFill>
                  <a:schemeClr val="bg1"/>
                </a:solidFill>
              </a:rPr>
              <a:t>Production &amp; </a:t>
            </a:r>
          </a:p>
          <a:p>
            <a:pPr algn="ctr"/>
            <a:r>
              <a:rPr lang="en-GB" b="1" dirty="0">
                <a:solidFill>
                  <a:schemeClr val="bg1"/>
                </a:solidFill>
              </a:rPr>
              <a:t>consumption</a:t>
            </a:r>
          </a:p>
        </p:txBody>
      </p:sp>
      <p:sp>
        <p:nvSpPr>
          <p:cNvPr id="36" name="TextBox 35"/>
          <p:cNvSpPr txBox="1"/>
          <p:nvPr/>
        </p:nvSpPr>
        <p:spPr>
          <a:xfrm>
            <a:off x="1691696" y="4946312"/>
            <a:ext cx="1157433" cy="830997"/>
          </a:xfrm>
          <a:prstGeom prst="rect">
            <a:avLst/>
          </a:prstGeom>
          <a:noFill/>
        </p:spPr>
        <p:txBody>
          <a:bodyPr wrap="none" rtlCol="0">
            <a:spAutoFit/>
          </a:bodyPr>
          <a:lstStyle/>
          <a:p>
            <a:pPr algn="ctr"/>
            <a:r>
              <a:rPr lang="en-GB" sz="2400" b="1" dirty="0">
                <a:solidFill>
                  <a:schemeClr val="bg1"/>
                </a:solidFill>
              </a:rPr>
              <a:t>Climate</a:t>
            </a:r>
          </a:p>
          <a:p>
            <a:pPr algn="ctr"/>
            <a:r>
              <a:rPr lang="en-GB" sz="2400" b="1" dirty="0">
                <a:solidFill>
                  <a:schemeClr val="bg1"/>
                </a:solidFill>
              </a:rPr>
              <a:t>chaos</a:t>
            </a:r>
          </a:p>
        </p:txBody>
      </p:sp>
      <p:sp>
        <p:nvSpPr>
          <p:cNvPr id="37" name="TextBox 36"/>
          <p:cNvSpPr txBox="1"/>
          <p:nvPr/>
        </p:nvSpPr>
        <p:spPr>
          <a:xfrm>
            <a:off x="3076523" y="4882792"/>
            <a:ext cx="1290546" cy="1015663"/>
          </a:xfrm>
          <a:prstGeom prst="rect">
            <a:avLst/>
          </a:prstGeom>
          <a:noFill/>
        </p:spPr>
        <p:txBody>
          <a:bodyPr wrap="none" rtlCol="0">
            <a:spAutoFit/>
          </a:bodyPr>
          <a:lstStyle/>
          <a:p>
            <a:pPr algn="ctr"/>
            <a:r>
              <a:rPr lang="en-GB" sz="2000" b="1" dirty="0">
                <a:solidFill>
                  <a:schemeClr val="bg1"/>
                </a:solidFill>
              </a:rPr>
              <a:t>Damage</a:t>
            </a:r>
          </a:p>
          <a:p>
            <a:pPr algn="ctr"/>
            <a:r>
              <a:rPr lang="en-GB" sz="2000" b="1" dirty="0">
                <a:solidFill>
                  <a:schemeClr val="bg1"/>
                </a:solidFill>
              </a:rPr>
              <a:t> life below</a:t>
            </a:r>
          </a:p>
          <a:p>
            <a:pPr algn="ctr"/>
            <a:r>
              <a:rPr lang="en-GB" sz="2000" b="1" dirty="0">
                <a:solidFill>
                  <a:schemeClr val="bg1"/>
                </a:solidFill>
              </a:rPr>
              <a:t> water</a:t>
            </a:r>
          </a:p>
        </p:txBody>
      </p:sp>
      <p:sp>
        <p:nvSpPr>
          <p:cNvPr id="38" name="TextBox 37"/>
          <p:cNvSpPr txBox="1"/>
          <p:nvPr/>
        </p:nvSpPr>
        <p:spPr>
          <a:xfrm>
            <a:off x="4762019" y="4853978"/>
            <a:ext cx="1057148" cy="1015663"/>
          </a:xfrm>
          <a:prstGeom prst="rect">
            <a:avLst/>
          </a:prstGeom>
          <a:noFill/>
        </p:spPr>
        <p:txBody>
          <a:bodyPr wrap="none" rtlCol="0">
            <a:spAutoFit/>
          </a:bodyPr>
          <a:lstStyle/>
          <a:p>
            <a:pPr algn="ctr"/>
            <a:r>
              <a:rPr lang="en-GB" sz="2000" b="1" dirty="0">
                <a:solidFill>
                  <a:schemeClr val="bg1"/>
                </a:solidFill>
              </a:rPr>
              <a:t>Damage</a:t>
            </a:r>
          </a:p>
          <a:p>
            <a:pPr algn="ctr"/>
            <a:r>
              <a:rPr lang="en-GB" sz="2000" b="1" dirty="0">
                <a:solidFill>
                  <a:schemeClr val="bg1"/>
                </a:solidFill>
              </a:rPr>
              <a:t> life on </a:t>
            </a:r>
          </a:p>
          <a:p>
            <a:pPr algn="ctr"/>
            <a:r>
              <a:rPr lang="en-GB" sz="2000" b="1" dirty="0">
                <a:solidFill>
                  <a:schemeClr val="bg1"/>
                </a:solidFill>
              </a:rPr>
              <a:t>land</a:t>
            </a:r>
          </a:p>
        </p:txBody>
      </p:sp>
      <p:sp>
        <p:nvSpPr>
          <p:cNvPr id="39" name="TextBox 38"/>
          <p:cNvSpPr txBox="1"/>
          <p:nvPr/>
        </p:nvSpPr>
        <p:spPr>
          <a:xfrm>
            <a:off x="6156594" y="4853978"/>
            <a:ext cx="1379224" cy="1015663"/>
          </a:xfrm>
          <a:prstGeom prst="rect">
            <a:avLst/>
          </a:prstGeom>
          <a:noFill/>
        </p:spPr>
        <p:txBody>
          <a:bodyPr wrap="none" rtlCol="0">
            <a:spAutoFit/>
          </a:bodyPr>
          <a:lstStyle/>
          <a:p>
            <a:pPr algn="ctr"/>
            <a:r>
              <a:rPr lang="en-GB" sz="2000" b="1" dirty="0">
                <a:solidFill>
                  <a:schemeClr val="bg1"/>
                </a:solidFill>
              </a:rPr>
              <a:t>Conflict</a:t>
            </a:r>
          </a:p>
          <a:p>
            <a:pPr algn="ctr"/>
            <a:r>
              <a:rPr lang="en-GB" sz="2000" b="1" dirty="0">
                <a:solidFill>
                  <a:schemeClr val="bg1"/>
                </a:solidFill>
              </a:rPr>
              <a:t>Injustice &amp; </a:t>
            </a:r>
          </a:p>
          <a:p>
            <a:pPr algn="ctr"/>
            <a:r>
              <a:rPr lang="en-GB" sz="2000" b="1" dirty="0">
                <a:solidFill>
                  <a:schemeClr val="bg1"/>
                </a:solidFill>
              </a:rPr>
              <a:t>war</a:t>
            </a:r>
          </a:p>
        </p:txBody>
      </p:sp>
      <p:sp>
        <p:nvSpPr>
          <p:cNvPr id="40" name="TextBox 39"/>
          <p:cNvSpPr txBox="1"/>
          <p:nvPr/>
        </p:nvSpPr>
        <p:spPr>
          <a:xfrm>
            <a:off x="7645794" y="4853978"/>
            <a:ext cx="1474314" cy="1015663"/>
          </a:xfrm>
          <a:prstGeom prst="rect">
            <a:avLst/>
          </a:prstGeom>
          <a:noFill/>
        </p:spPr>
        <p:txBody>
          <a:bodyPr wrap="none" rtlCol="0">
            <a:spAutoFit/>
          </a:bodyPr>
          <a:lstStyle/>
          <a:p>
            <a:pPr algn="ctr"/>
            <a:r>
              <a:rPr lang="en-GB" sz="2000" b="1" dirty="0">
                <a:solidFill>
                  <a:schemeClr val="bg1"/>
                </a:solidFill>
              </a:rPr>
              <a:t>Lack of</a:t>
            </a:r>
          </a:p>
          <a:p>
            <a:pPr algn="ctr"/>
            <a:r>
              <a:rPr lang="en-GB" sz="2000" b="1" dirty="0">
                <a:solidFill>
                  <a:schemeClr val="bg1"/>
                </a:solidFill>
              </a:rPr>
              <a:t>Cooperative</a:t>
            </a:r>
          </a:p>
          <a:p>
            <a:pPr algn="ctr"/>
            <a:r>
              <a:rPr lang="en-GB" sz="2000" b="1" dirty="0">
                <a:solidFill>
                  <a:schemeClr val="bg1"/>
                </a:solidFill>
              </a:rPr>
              <a:t>institutions</a:t>
            </a:r>
          </a:p>
        </p:txBody>
      </p:sp>
      <p:sp>
        <p:nvSpPr>
          <p:cNvPr id="41" name="Rectangle 40">
            <a:extLst>
              <a:ext uri="{FF2B5EF4-FFF2-40B4-BE49-F238E27FC236}">
                <a16:creationId xmlns:a16="http://schemas.microsoft.com/office/drawing/2014/main" id="{3938D75F-C232-41D0-8963-9D91F62FCEF8}"/>
              </a:ext>
            </a:extLst>
          </p:cNvPr>
          <p:cNvSpPr/>
          <p:nvPr/>
        </p:nvSpPr>
        <p:spPr>
          <a:xfrm>
            <a:off x="9130903" y="3159428"/>
            <a:ext cx="1362237" cy="1296144"/>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81BE5818-FFFB-4D2E-9A68-03E1197A5F93}"/>
              </a:ext>
            </a:extLst>
          </p:cNvPr>
          <p:cNvSpPr txBox="1"/>
          <p:nvPr/>
        </p:nvSpPr>
        <p:spPr>
          <a:xfrm>
            <a:off x="9078536" y="3314803"/>
            <a:ext cx="1504322" cy="923330"/>
          </a:xfrm>
          <a:prstGeom prst="rect">
            <a:avLst/>
          </a:prstGeom>
          <a:noFill/>
        </p:spPr>
        <p:txBody>
          <a:bodyPr wrap="none" rtlCol="0">
            <a:spAutoFit/>
          </a:bodyPr>
          <a:lstStyle/>
          <a:p>
            <a:pPr algn="ctr"/>
            <a:r>
              <a:rPr lang="en-GB" b="1" dirty="0">
                <a:solidFill>
                  <a:schemeClr val="bg1"/>
                </a:solidFill>
              </a:rPr>
              <a:t>Responsible</a:t>
            </a:r>
          </a:p>
          <a:p>
            <a:pPr algn="ctr"/>
            <a:r>
              <a:rPr lang="en-GB" b="1" dirty="0">
                <a:solidFill>
                  <a:schemeClr val="bg1"/>
                </a:solidFill>
              </a:rPr>
              <a:t>Production &amp; </a:t>
            </a:r>
          </a:p>
          <a:p>
            <a:pPr algn="ctr"/>
            <a:r>
              <a:rPr lang="en-GB" b="1" dirty="0">
                <a:solidFill>
                  <a:schemeClr val="bg1"/>
                </a:solidFill>
              </a:rPr>
              <a:t>consumption</a:t>
            </a:r>
          </a:p>
        </p:txBody>
      </p:sp>
      <p:sp>
        <p:nvSpPr>
          <p:cNvPr id="43" name="Rectangle 42">
            <a:extLst>
              <a:ext uri="{FF2B5EF4-FFF2-40B4-BE49-F238E27FC236}">
                <a16:creationId xmlns:a16="http://schemas.microsoft.com/office/drawing/2014/main" id="{0F162272-D85E-4296-BCBB-56B72427E861}"/>
              </a:ext>
            </a:extLst>
          </p:cNvPr>
          <p:cNvSpPr/>
          <p:nvPr/>
        </p:nvSpPr>
        <p:spPr>
          <a:xfrm>
            <a:off x="4609475" y="4719632"/>
            <a:ext cx="1362237" cy="12961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A8826EB7-6BD2-4D48-B548-1A24FD1C2F03}"/>
              </a:ext>
            </a:extLst>
          </p:cNvPr>
          <p:cNvSpPr txBox="1"/>
          <p:nvPr/>
        </p:nvSpPr>
        <p:spPr>
          <a:xfrm>
            <a:off x="4744610" y="4853978"/>
            <a:ext cx="1091966" cy="1015663"/>
          </a:xfrm>
          <a:prstGeom prst="rect">
            <a:avLst/>
          </a:prstGeom>
          <a:noFill/>
        </p:spPr>
        <p:txBody>
          <a:bodyPr wrap="none" rtlCol="0">
            <a:spAutoFit/>
          </a:bodyPr>
          <a:lstStyle/>
          <a:p>
            <a:pPr algn="ctr"/>
            <a:r>
              <a:rPr lang="en-GB" sz="2000" b="1" dirty="0">
                <a:solidFill>
                  <a:schemeClr val="bg1"/>
                </a:solidFill>
              </a:rPr>
              <a:t>enhance</a:t>
            </a:r>
          </a:p>
          <a:p>
            <a:pPr algn="ctr"/>
            <a:r>
              <a:rPr lang="en-GB" sz="2000" b="1" dirty="0">
                <a:solidFill>
                  <a:schemeClr val="bg1"/>
                </a:solidFill>
              </a:rPr>
              <a:t> life on </a:t>
            </a:r>
          </a:p>
          <a:p>
            <a:pPr algn="ctr"/>
            <a:r>
              <a:rPr lang="en-GB" sz="2000" b="1" dirty="0">
                <a:solidFill>
                  <a:schemeClr val="bg1"/>
                </a:solidFill>
              </a:rPr>
              <a:t>land</a:t>
            </a:r>
          </a:p>
        </p:txBody>
      </p:sp>
      <p:sp>
        <p:nvSpPr>
          <p:cNvPr id="45" name="Rectangle 44">
            <a:extLst>
              <a:ext uri="{FF2B5EF4-FFF2-40B4-BE49-F238E27FC236}">
                <a16:creationId xmlns:a16="http://schemas.microsoft.com/office/drawing/2014/main" id="{5C398709-E6C6-462B-A865-3B7E9E64B782}"/>
              </a:ext>
            </a:extLst>
          </p:cNvPr>
          <p:cNvSpPr/>
          <p:nvPr/>
        </p:nvSpPr>
        <p:spPr>
          <a:xfrm>
            <a:off x="1604310" y="4785734"/>
            <a:ext cx="1362237" cy="1296144"/>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3CDBC1D8-316E-440A-8500-EE216A4F201E}"/>
              </a:ext>
            </a:extLst>
          </p:cNvPr>
          <p:cNvSpPr txBox="1"/>
          <p:nvPr/>
        </p:nvSpPr>
        <p:spPr>
          <a:xfrm>
            <a:off x="1844096" y="5098712"/>
            <a:ext cx="1157433" cy="830997"/>
          </a:xfrm>
          <a:prstGeom prst="rect">
            <a:avLst/>
          </a:prstGeom>
          <a:noFill/>
        </p:spPr>
        <p:txBody>
          <a:bodyPr wrap="none" rtlCol="0">
            <a:spAutoFit/>
          </a:bodyPr>
          <a:lstStyle/>
          <a:p>
            <a:pPr algn="ctr"/>
            <a:r>
              <a:rPr lang="en-GB" sz="2400" b="1" dirty="0">
                <a:solidFill>
                  <a:schemeClr val="bg1"/>
                </a:solidFill>
              </a:rPr>
              <a:t>Climate</a:t>
            </a:r>
          </a:p>
          <a:p>
            <a:pPr algn="ctr"/>
            <a:r>
              <a:rPr lang="en-GB" sz="2400" b="1" dirty="0">
                <a:solidFill>
                  <a:schemeClr val="bg1"/>
                </a:solidFill>
              </a:rPr>
              <a:t>action</a:t>
            </a:r>
          </a:p>
        </p:txBody>
      </p:sp>
      <p:sp>
        <p:nvSpPr>
          <p:cNvPr id="47" name="Rectangle 46">
            <a:extLst>
              <a:ext uri="{FF2B5EF4-FFF2-40B4-BE49-F238E27FC236}">
                <a16:creationId xmlns:a16="http://schemas.microsoft.com/office/drawing/2014/main" id="{973FE67A-B611-48FB-91EE-ECFE5D96DF21}"/>
              </a:ext>
            </a:extLst>
          </p:cNvPr>
          <p:cNvSpPr/>
          <p:nvPr/>
        </p:nvSpPr>
        <p:spPr>
          <a:xfrm>
            <a:off x="1632661" y="1628800"/>
            <a:ext cx="1362237" cy="12961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794951B7-5F91-4414-89D2-4DA1F8073458}"/>
              </a:ext>
            </a:extLst>
          </p:cNvPr>
          <p:cNvSpPr txBox="1"/>
          <p:nvPr/>
        </p:nvSpPr>
        <p:spPr>
          <a:xfrm>
            <a:off x="1734756" y="1861373"/>
            <a:ext cx="1234949" cy="830997"/>
          </a:xfrm>
          <a:prstGeom prst="rect">
            <a:avLst/>
          </a:prstGeom>
          <a:noFill/>
        </p:spPr>
        <p:txBody>
          <a:bodyPr wrap="square" rtlCol="0">
            <a:spAutoFit/>
          </a:bodyPr>
          <a:lstStyle/>
          <a:p>
            <a:pPr algn="ctr"/>
            <a:r>
              <a:rPr lang="en-GB" sz="2400" b="1" dirty="0">
                <a:solidFill>
                  <a:schemeClr val="bg1"/>
                </a:solidFill>
              </a:rPr>
              <a:t>No Poverty</a:t>
            </a:r>
          </a:p>
        </p:txBody>
      </p:sp>
      <p:sp>
        <p:nvSpPr>
          <p:cNvPr id="49" name="Rectangle 48">
            <a:extLst>
              <a:ext uri="{FF2B5EF4-FFF2-40B4-BE49-F238E27FC236}">
                <a16:creationId xmlns:a16="http://schemas.microsoft.com/office/drawing/2014/main" id="{418883BF-DC7E-4E7A-9420-D8161B18C7D3}"/>
              </a:ext>
            </a:extLst>
          </p:cNvPr>
          <p:cNvSpPr/>
          <p:nvPr/>
        </p:nvSpPr>
        <p:spPr>
          <a:xfrm>
            <a:off x="6115395" y="1655292"/>
            <a:ext cx="1362237" cy="129614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80F99C46-6B3A-48D5-8CBC-D8FDE6C6C419}"/>
              </a:ext>
            </a:extLst>
          </p:cNvPr>
          <p:cNvSpPr txBox="1"/>
          <p:nvPr/>
        </p:nvSpPr>
        <p:spPr>
          <a:xfrm>
            <a:off x="6180816" y="1905581"/>
            <a:ext cx="1459181" cy="830997"/>
          </a:xfrm>
          <a:prstGeom prst="rect">
            <a:avLst/>
          </a:prstGeom>
          <a:noFill/>
        </p:spPr>
        <p:txBody>
          <a:bodyPr wrap="none" rtlCol="0">
            <a:spAutoFit/>
          </a:bodyPr>
          <a:lstStyle/>
          <a:p>
            <a:pPr algn="ctr"/>
            <a:r>
              <a:rPr lang="en-GB" sz="2400" b="1" dirty="0">
                <a:solidFill>
                  <a:schemeClr val="bg1"/>
                </a:solidFill>
              </a:rPr>
              <a:t>inclusive</a:t>
            </a:r>
          </a:p>
          <a:p>
            <a:pPr algn="ctr"/>
            <a:r>
              <a:rPr lang="en-GB" sz="2400" b="1" dirty="0">
                <a:solidFill>
                  <a:schemeClr val="bg1"/>
                </a:solidFill>
              </a:rPr>
              <a:t>education</a:t>
            </a:r>
          </a:p>
        </p:txBody>
      </p:sp>
      <p:sp>
        <p:nvSpPr>
          <p:cNvPr id="51" name="Rectangle 50">
            <a:extLst>
              <a:ext uri="{FF2B5EF4-FFF2-40B4-BE49-F238E27FC236}">
                <a16:creationId xmlns:a16="http://schemas.microsoft.com/office/drawing/2014/main" id="{F297F002-234A-45BD-9D8B-385FBC45B7B9}"/>
              </a:ext>
            </a:extLst>
          </p:cNvPr>
          <p:cNvSpPr/>
          <p:nvPr/>
        </p:nvSpPr>
        <p:spPr>
          <a:xfrm>
            <a:off x="6157223" y="3137684"/>
            <a:ext cx="1362237" cy="1296144"/>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13ED14BC-79B3-49B2-9D9E-3AABB3F942D4}"/>
              </a:ext>
            </a:extLst>
          </p:cNvPr>
          <p:cNvSpPr/>
          <p:nvPr/>
        </p:nvSpPr>
        <p:spPr>
          <a:xfrm>
            <a:off x="7618951" y="1643688"/>
            <a:ext cx="1362237" cy="1296144"/>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B3DF0754-8FF3-4E36-880C-2A2A8FD466FD}"/>
              </a:ext>
            </a:extLst>
          </p:cNvPr>
          <p:cNvSpPr txBox="1"/>
          <p:nvPr/>
        </p:nvSpPr>
        <p:spPr>
          <a:xfrm>
            <a:off x="7718422" y="1861374"/>
            <a:ext cx="1226618" cy="830997"/>
          </a:xfrm>
          <a:prstGeom prst="rect">
            <a:avLst/>
          </a:prstGeom>
          <a:noFill/>
        </p:spPr>
        <p:txBody>
          <a:bodyPr wrap="none" rtlCol="0">
            <a:spAutoFit/>
          </a:bodyPr>
          <a:lstStyle/>
          <a:p>
            <a:pPr algn="ctr"/>
            <a:r>
              <a:rPr lang="en-GB" sz="2400" b="1" dirty="0">
                <a:solidFill>
                  <a:schemeClr val="bg1"/>
                </a:solidFill>
              </a:rPr>
              <a:t>Gender</a:t>
            </a:r>
          </a:p>
          <a:p>
            <a:pPr algn="ctr"/>
            <a:r>
              <a:rPr lang="en-GB" sz="2400" b="1" dirty="0">
                <a:solidFill>
                  <a:schemeClr val="bg1"/>
                </a:solidFill>
              </a:rPr>
              <a:t>equality</a:t>
            </a:r>
          </a:p>
        </p:txBody>
      </p:sp>
      <p:sp>
        <p:nvSpPr>
          <p:cNvPr id="54" name="TextBox 53">
            <a:extLst>
              <a:ext uri="{FF2B5EF4-FFF2-40B4-BE49-F238E27FC236}">
                <a16:creationId xmlns:a16="http://schemas.microsoft.com/office/drawing/2014/main" id="{9974406E-33FF-402B-97BB-4A4FD35DF6D5}"/>
              </a:ext>
            </a:extLst>
          </p:cNvPr>
          <p:cNvSpPr txBox="1"/>
          <p:nvPr/>
        </p:nvSpPr>
        <p:spPr>
          <a:xfrm>
            <a:off x="6192529" y="3339226"/>
            <a:ext cx="1320939" cy="830997"/>
          </a:xfrm>
          <a:prstGeom prst="rect">
            <a:avLst/>
          </a:prstGeom>
          <a:noFill/>
        </p:spPr>
        <p:txBody>
          <a:bodyPr wrap="none" rtlCol="0">
            <a:spAutoFit/>
          </a:bodyPr>
          <a:lstStyle/>
          <a:p>
            <a:pPr algn="ctr"/>
            <a:r>
              <a:rPr lang="en-GB" sz="2400" b="1" dirty="0">
                <a:solidFill>
                  <a:schemeClr val="bg1"/>
                </a:solidFill>
              </a:rPr>
              <a:t>Increase </a:t>
            </a:r>
          </a:p>
          <a:p>
            <a:pPr algn="ctr"/>
            <a:r>
              <a:rPr lang="en-GB" sz="2400" b="1" dirty="0">
                <a:solidFill>
                  <a:schemeClr val="bg1"/>
                </a:solidFill>
              </a:rPr>
              <a:t>equality</a:t>
            </a:r>
          </a:p>
        </p:txBody>
      </p:sp>
      <p:sp>
        <p:nvSpPr>
          <p:cNvPr id="59" name="Rectangle 58">
            <a:extLst>
              <a:ext uri="{FF2B5EF4-FFF2-40B4-BE49-F238E27FC236}">
                <a16:creationId xmlns:a16="http://schemas.microsoft.com/office/drawing/2014/main" id="{922B9E83-AC62-42E3-8AC0-7BDC7818B3DB}"/>
              </a:ext>
            </a:extLst>
          </p:cNvPr>
          <p:cNvSpPr/>
          <p:nvPr/>
        </p:nvSpPr>
        <p:spPr>
          <a:xfrm>
            <a:off x="3135566" y="4723472"/>
            <a:ext cx="1362237" cy="12961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B0606E85-7EFA-465B-955D-309858AE1215}"/>
              </a:ext>
            </a:extLst>
          </p:cNvPr>
          <p:cNvSpPr txBox="1"/>
          <p:nvPr/>
        </p:nvSpPr>
        <p:spPr>
          <a:xfrm>
            <a:off x="3189925" y="4947836"/>
            <a:ext cx="1290546" cy="1015663"/>
          </a:xfrm>
          <a:prstGeom prst="rect">
            <a:avLst/>
          </a:prstGeom>
          <a:noFill/>
        </p:spPr>
        <p:txBody>
          <a:bodyPr wrap="none" rtlCol="0">
            <a:spAutoFit/>
          </a:bodyPr>
          <a:lstStyle/>
          <a:p>
            <a:pPr algn="ctr"/>
            <a:r>
              <a:rPr lang="en-GB" sz="2000" b="1" dirty="0">
                <a:solidFill>
                  <a:schemeClr val="bg1"/>
                </a:solidFill>
              </a:rPr>
              <a:t>enhance</a:t>
            </a:r>
          </a:p>
          <a:p>
            <a:pPr algn="ctr"/>
            <a:r>
              <a:rPr lang="en-GB" sz="2000" b="1" dirty="0">
                <a:solidFill>
                  <a:schemeClr val="bg1"/>
                </a:solidFill>
              </a:rPr>
              <a:t> life below</a:t>
            </a:r>
          </a:p>
          <a:p>
            <a:pPr algn="ctr"/>
            <a:r>
              <a:rPr lang="en-GB" sz="2000" b="1" dirty="0">
                <a:solidFill>
                  <a:schemeClr val="bg1"/>
                </a:solidFill>
              </a:rPr>
              <a:t> water</a:t>
            </a:r>
          </a:p>
        </p:txBody>
      </p:sp>
      <p:sp>
        <p:nvSpPr>
          <p:cNvPr id="61" name="Rectangle 60">
            <a:extLst>
              <a:ext uri="{FF2B5EF4-FFF2-40B4-BE49-F238E27FC236}">
                <a16:creationId xmlns:a16="http://schemas.microsoft.com/office/drawing/2014/main" id="{2859787F-B530-43C6-BE04-F601E245BD92}"/>
              </a:ext>
            </a:extLst>
          </p:cNvPr>
          <p:cNvSpPr/>
          <p:nvPr/>
        </p:nvSpPr>
        <p:spPr>
          <a:xfrm>
            <a:off x="6165087" y="4723472"/>
            <a:ext cx="1362237" cy="1296144"/>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36DBBE22-E7E3-47B3-A95C-4939998E3BBB}"/>
              </a:ext>
            </a:extLst>
          </p:cNvPr>
          <p:cNvSpPr txBox="1"/>
          <p:nvPr/>
        </p:nvSpPr>
        <p:spPr>
          <a:xfrm>
            <a:off x="6226180" y="4737125"/>
            <a:ext cx="1253635" cy="1323439"/>
          </a:xfrm>
          <a:prstGeom prst="rect">
            <a:avLst/>
          </a:prstGeom>
          <a:noFill/>
        </p:spPr>
        <p:txBody>
          <a:bodyPr wrap="square" rtlCol="0">
            <a:spAutoFit/>
          </a:bodyPr>
          <a:lstStyle/>
          <a:p>
            <a:pPr algn="ctr"/>
            <a:r>
              <a:rPr lang="en-GB" sz="2000" b="1" dirty="0">
                <a:solidFill>
                  <a:schemeClr val="bg1"/>
                </a:solidFill>
              </a:rPr>
              <a:t>Peace, justice &amp; </a:t>
            </a:r>
          </a:p>
          <a:p>
            <a:pPr algn="ctr"/>
            <a:r>
              <a:rPr lang="en-GB" sz="2000" b="1" dirty="0">
                <a:solidFill>
                  <a:schemeClr val="bg1"/>
                </a:solidFill>
              </a:rPr>
              <a:t>Co-operation</a:t>
            </a:r>
          </a:p>
        </p:txBody>
      </p:sp>
      <p:sp>
        <p:nvSpPr>
          <p:cNvPr id="63" name="Rectangle 62">
            <a:extLst>
              <a:ext uri="{FF2B5EF4-FFF2-40B4-BE49-F238E27FC236}">
                <a16:creationId xmlns:a16="http://schemas.microsoft.com/office/drawing/2014/main" id="{117C6031-2F5F-4525-9BB3-7358677D7DFF}"/>
              </a:ext>
            </a:extLst>
          </p:cNvPr>
          <p:cNvSpPr/>
          <p:nvPr/>
        </p:nvSpPr>
        <p:spPr>
          <a:xfrm>
            <a:off x="3105965" y="1628800"/>
            <a:ext cx="1362237" cy="129614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66578848-0286-4AE6-811D-F500978AD280}"/>
              </a:ext>
            </a:extLst>
          </p:cNvPr>
          <p:cNvSpPr txBox="1"/>
          <p:nvPr/>
        </p:nvSpPr>
        <p:spPr>
          <a:xfrm>
            <a:off x="3265642" y="1810657"/>
            <a:ext cx="1115883" cy="830997"/>
          </a:xfrm>
          <a:prstGeom prst="rect">
            <a:avLst/>
          </a:prstGeom>
          <a:noFill/>
        </p:spPr>
        <p:txBody>
          <a:bodyPr wrap="none" rtlCol="0">
            <a:spAutoFit/>
          </a:bodyPr>
          <a:lstStyle/>
          <a:p>
            <a:pPr algn="ctr"/>
            <a:r>
              <a:rPr lang="en-GB" sz="2400" b="1" dirty="0">
                <a:solidFill>
                  <a:schemeClr val="bg1"/>
                </a:solidFill>
              </a:rPr>
              <a:t>Zero </a:t>
            </a:r>
          </a:p>
          <a:p>
            <a:pPr algn="ctr"/>
            <a:r>
              <a:rPr lang="en-GB" sz="2400" b="1" dirty="0">
                <a:solidFill>
                  <a:schemeClr val="bg1"/>
                </a:solidFill>
              </a:rPr>
              <a:t>Hunger</a:t>
            </a:r>
          </a:p>
        </p:txBody>
      </p:sp>
      <p:sp>
        <p:nvSpPr>
          <p:cNvPr id="65" name="Rectangle 64">
            <a:extLst>
              <a:ext uri="{FF2B5EF4-FFF2-40B4-BE49-F238E27FC236}">
                <a16:creationId xmlns:a16="http://schemas.microsoft.com/office/drawing/2014/main" id="{74878A0F-F461-48C3-9751-E756FC4C4CE9}"/>
              </a:ext>
            </a:extLst>
          </p:cNvPr>
          <p:cNvSpPr/>
          <p:nvPr/>
        </p:nvSpPr>
        <p:spPr>
          <a:xfrm>
            <a:off x="3105965" y="3143920"/>
            <a:ext cx="1362237" cy="1296144"/>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2ECA9C1D-3031-4AB6-A2F1-A74ADA7AE117}"/>
              </a:ext>
            </a:extLst>
          </p:cNvPr>
          <p:cNvSpPr txBox="1"/>
          <p:nvPr/>
        </p:nvSpPr>
        <p:spPr>
          <a:xfrm>
            <a:off x="3208882" y="3339227"/>
            <a:ext cx="1156406" cy="830997"/>
          </a:xfrm>
          <a:prstGeom prst="rect">
            <a:avLst/>
          </a:prstGeom>
          <a:noFill/>
        </p:spPr>
        <p:txBody>
          <a:bodyPr wrap="none" rtlCol="0">
            <a:spAutoFit/>
          </a:bodyPr>
          <a:lstStyle/>
          <a:p>
            <a:pPr algn="ctr"/>
            <a:r>
              <a:rPr lang="en-GB" sz="2400" b="1" dirty="0">
                <a:solidFill>
                  <a:schemeClr val="bg1"/>
                </a:solidFill>
              </a:rPr>
              <a:t>Decent </a:t>
            </a:r>
          </a:p>
          <a:p>
            <a:pPr algn="ctr"/>
            <a:r>
              <a:rPr lang="en-GB" sz="2400" b="1" dirty="0">
                <a:solidFill>
                  <a:schemeClr val="bg1"/>
                </a:solidFill>
              </a:rPr>
              <a:t>work</a:t>
            </a:r>
          </a:p>
        </p:txBody>
      </p:sp>
      <p:sp>
        <p:nvSpPr>
          <p:cNvPr id="67" name="Rectangle 66">
            <a:extLst>
              <a:ext uri="{FF2B5EF4-FFF2-40B4-BE49-F238E27FC236}">
                <a16:creationId xmlns:a16="http://schemas.microsoft.com/office/drawing/2014/main" id="{BB4EB8C8-D322-4A2B-978B-1B1F20FCCCA8}"/>
              </a:ext>
            </a:extLst>
          </p:cNvPr>
          <p:cNvSpPr/>
          <p:nvPr/>
        </p:nvSpPr>
        <p:spPr>
          <a:xfrm>
            <a:off x="9044511" y="1642641"/>
            <a:ext cx="1362237" cy="129614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FE8779E9-11C0-4209-BF66-CD20D7957953}"/>
              </a:ext>
            </a:extLst>
          </p:cNvPr>
          <p:cNvSpPr txBox="1"/>
          <p:nvPr/>
        </p:nvSpPr>
        <p:spPr>
          <a:xfrm>
            <a:off x="8989663" y="1737658"/>
            <a:ext cx="1467581" cy="1200329"/>
          </a:xfrm>
          <a:prstGeom prst="rect">
            <a:avLst/>
          </a:prstGeom>
          <a:noFill/>
        </p:spPr>
        <p:txBody>
          <a:bodyPr wrap="none" rtlCol="0">
            <a:spAutoFit/>
          </a:bodyPr>
          <a:lstStyle/>
          <a:p>
            <a:pPr algn="ctr"/>
            <a:r>
              <a:rPr lang="en-GB" sz="2400" b="1" dirty="0">
                <a:solidFill>
                  <a:schemeClr val="bg1"/>
                </a:solidFill>
              </a:rPr>
              <a:t>clean</a:t>
            </a:r>
          </a:p>
          <a:p>
            <a:pPr algn="ctr"/>
            <a:r>
              <a:rPr lang="en-GB" sz="2400" b="1" dirty="0">
                <a:solidFill>
                  <a:schemeClr val="bg1"/>
                </a:solidFill>
              </a:rPr>
              <a:t>water &amp; </a:t>
            </a:r>
          </a:p>
          <a:p>
            <a:pPr algn="ctr"/>
            <a:r>
              <a:rPr lang="en-GB" sz="2400" b="1" dirty="0">
                <a:solidFill>
                  <a:schemeClr val="bg1"/>
                </a:solidFill>
              </a:rPr>
              <a:t>sanitation</a:t>
            </a:r>
          </a:p>
        </p:txBody>
      </p:sp>
      <p:sp>
        <p:nvSpPr>
          <p:cNvPr id="69" name="Rectangle 68">
            <a:extLst>
              <a:ext uri="{FF2B5EF4-FFF2-40B4-BE49-F238E27FC236}">
                <a16:creationId xmlns:a16="http://schemas.microsoft.com/office/drawing/2014/main" id="{EFD93F0E-6708-4F8E-9FA1-728F435F6421}"/>
              </a:ext>
            </a:extLst>
          </p:cNvPr>
          <p:cNvSpPr/>
          <p:nvPr/>
        </p:nvSpPr>
        <p:spPr>
          <a:xfrm>
            <a:off x="4641274" y="1661953"/>
            <a:ext cx="1362237" cy="129614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7BF269C3-0C5A-4F03-8B35-ED2B36B981A0}"/>
              </a:ext>
            </a:extLst>
          </p:cNvPr>
          <p:cNvSpPr txBox="1"/>
          <p:nvPr/>
        </p:nvSpPr>
        <p:spPr>
          <a:xfrm>
            <a:off x="4757915" y="1887864"/>
            <a:ext cx="1074333" cy="830997"/>
          </a:xfrm>
          <a:prstGeom prst="rect">
            <a:avLst/>
          </a:prstGeom>
          <a:noFill/>
        </p:spPr>
        <p:txBody>
          <a:bodyPr wrap="none" rtlCol="0">
            <a:spAutoFit/>
          </a:bodyPr>
          <a:lstStyle/>
          <a:p>
            <a:pPr algn="ctr"/>
            <a:r>
              <a:rPr lang="en-GB" sz="2400" b="1" dirty="0">
                <a:solidFill>
                  <a:schemeClr val="bg1"/>
                </a:solidFill>
              </a:rPr>
              <a:t>Good</a:t>
            </a:r>
          </a:p>
          <a:p>
            <a:pPr algn="ctr"/>
            <a:r>
              <a:rPr lang="en-GB" sz="2400" b="1" dirty="0">
                <a:solidFill>
                  <a:schemeClr val="bg1"/>
                </a:solidFill>
              </a:rPr>
              <a:t> health</a:t>
            </a:r>
          </a:p>
        </p:txBody>
      </p:sp>
      <p:sp>
        <p:nvSpPr>
          <p:cNvPr id="71" name="Rectangle 70">
            <a:extLst>
              <a:ext uri="{FF2B5EF4-FFF2-40B4-BE49-F238E27FC236}">
                <a16:creationId xmlns:a16="http://schemas.microsoft.com/office/drawing/2014/main" id="{D1D91D5F-4B3C-4847-AC76-833B96B84D5C}"/>
              </a:ext>
            </a:extLst>
          </p:cNvPr>
          <p:cNvSpPr/>
          <p:nvPr/>
        </p:nvSpPr>
        <p:spPr>
          <a:xfrm>
            <a:off x="1632661" y="3143920"/>
            <a:ext cx="1362237" cy="1296144"/>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41B48722-B748-4A41-9484-16ED51B4A1DB}"/>
              </a:ext>
            </a:extLst>
          </p:cNvPr>
          <p:cNvSpPr txBox="1"/>
          <p:nvPr/>
        </p:nvSpPr>
        <p:spPr>
          <a:xfrm>
            <a:off x="1794318" y="3185592"/>
            <a:ext cx="1135247" cy="1200329"/>
          </a:xfrm>
          <a:prstGeom prst="rect">
            <a:avLst/>
          </a:prstGeom>
          <a:noFill/>
        </p:spPr>
        <p:txBody>
          <a:bodyPr wrap="none" rtlCol="0">
            <a:spAutoFit/>
          </a:bodyPr>
          <a:lstStyle/>
          <a:p>
            <a:pPr algn="ctr"/>
            <a:r>
              <a:rPr lang="en-GB" sz="2400" b="1" dirty="0">
                <a:solidFill>
                  <a:schemeClr val="bg1"/>
                </a:solidFill>
              </a:rPr>
              <a:t>Cheap, </a:t>
            </a:r>
          </a:p>
          <a:p>
            <a:pPr algn="ctr"/>
            <a:r>
              <a:rPr lang="en-GB" sz="2400" b="1" dirty="0">
                <a:solidFill>
                  <a:schemeClr val="bg1"/>
                </a:solidFill>
              </a:rPr>
              <a:t>clean</a:t>
            </a:r>
          </a:p>
          <a:p>
            <a:pPr algn="ctr"/>
            <a:r>
              <a:rPr lang="en-GB" sz="2400" b="1" dirty="0">
                <a:solidFill>
                  <a:schemeClr val="bg1"/>
                </a:solidFill>
              </a:rPr>
              <a:t>energy</a:t>
            </a:r>
          </a:p>
        </p:txBody>
      </p:sp>
      <p:sp>
        <p:nvSpPr>
          <p:cNvPr id="73" name="Rectangle 72">
            <a:extLst>
              <a:ext uri="{FF2B5EF4-FFF2-40B4-BE49-F238E27FC236}">
                <a16:creationId xmlns:a16="http://schemas.microsoft.com/office/drawing/2014/main" id="{3C925862-6B4C-46F7-8F2E-856B15DE5514}"/>
              </a:ext>
            </a:extLst>
          </p:cNvPr>
          <p:cNvSpPr/>
          <p:nvPr/>
        </p:nvSpPr>
        <p:spPr>
          <a:xfrm>
            <a:off x="7669968" y="4761116"/>
            <a:ext cx="1362237" cy="1296144"/>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DB77F5B5-B1F5-4ED0-BDFE-82BD1AD3FEAB}"/>
              </a:ext>
            </a:extLst>
          </p:cNvPr>
          <p:cNvSpPr txBox="1"/>
          <p:nvPr/>
        </p:nvSpPr>
        <p:spPr>
          <a:xfrm>
            <a:off x="7638967" y="5067378"/>
            <a:ext cx="1418850" cy="400110"/>
          </a:xfrm>
          <a:prstGeom prst="rect">
            <a:avLst/>
          </a:prstGeom>
          <a:noFill/>
        </p:spPr>
        <p:txBody>
          <a:bodyPr wrap="none" rtlCol="0">
            <a:spAutoFit/>
          </a:bodyPr>
          <a:lstStyle/>
          <a:p>
            <a:pPr algn="ctr"/>
            <a:r>
              <a:rPr lang="en-GB" sz="2000" b="1" dirty="0">
                <a:solidFill>
                  <a:schemeClr val="bg1"/>
                </a:solidFill>
              </a:rPr>
              <a:t>Partnership</a:t>
            </a:r>
          </a:p>
        </p:txBody>
      </p:sp>
      <p:sp>
        <p:nvSpPr>
          <p:cNvPr id="75" name="Rectangle 74">
            <a:extLst>
              <a:ext uri="{FF2B5EF4-FFF2-40B4-BE49-F238E27FC236}">
                <a16:creationId xmlns:a16="http://schemas.microsoft.com/office/drawing/2014/main" id="{A392A7CF-AE13-48AE-9405-760A38D0271B}"/>
              </a:ext>
            </a:extLst>
          </p:cNvPr>
          <p:cNvSpPr/>
          <p:nvPr/>
        </p:nvSpPr>
        <p:spPr>
          <a:xfrm>
            <a:off x="4609475" y="3137684"/>
            <a:ext cx="1362237" cy="129614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C5CCBB1F-077B-4866-A11C-23A2A9181319}"/>
              </a:ext>
            </a:extLst>
          </p:cNvPr>
          <p:cNvSpPr/>
          <p:nvPr/>
        </p:nvSpPr>
        <p:spPr>
          <a:xfrm>
            <a:off x="7660800" y="3159428"/>
            <a:ext cx="1362237" cy="129614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7EDD379F-B5AC-4B5B-921A-A59BD6CF7F9A}"/>
              </a:ext>
            </a:extLst>
          </p:cNvPr>
          <p:cNvSpPr txBox="1"/>
          <p:nvPr/>
        </p:nvSpPr>
        <p:spPr>
          <a:xfrm>
            <a:off x="4634628" y="3339226"/>
            <a:ext cx="1331536" cy="830997"/>
          </a:xfrm>
          <a:prstGeom prst="rect">
            <a:avLst/>
          </a:prstGeom>
          <a:noFill/>
        </p:spPr>
        <p:txBody>
          <a:bodyPr wrap="square" rtlCol="0">
            <a:spAutoFit/>
          </a:bodyPr>
          <a:lstStyle/>
          <a:p>
            <a:pPr algn="ctr"/>
            <a:r>
              <a:rPr lang="en-GB" sz="2400" b="1" dirty="0">
                <a:solidFill>
                  <a:schemeClr val="bg1"/>
                </a:solidFill>
              </a:rPr>
              <a:t>Invest &amp; innovate</a:t>
            </a:r>
          </a:p>
        </p:txBody>
      </p:sp>
      <p:sp>
        <p:nvSpPr>
          <p:cNvPr id="78" name="TextBox 77">
            <a:extLst>
              <a:ext uri="{FF2B5EF4-FFF2-40B4-BE49-F238E27FC236}">
                <a16:creationId xmlns:a16="http://schemas.microsoft.com/office/drawing/2014/main" id="{11B83DAA-B540-4EDF-B9F5-7DEB1CB25DFA}"/>
              </a:ext>
            </a:extLst>
          </p:cNvPr>
          <p:cNvSpPr txBox="1"/>
          <p:nvPr/>
        </p:nvSpPr>
        <p:spPr>
          <a:xfrm>
            <a:off x="7638967" y="3339226"/>
            <a:ext cx="1424236" cy="923330"/>
          </a:xfrm>
          <a:prstGeom prst="rect">
            <a:avLst/>
          </a:prstGeom>
          <a:noFill/>
        </p:spPr>
        <p:txBody>
          <a:bodyPr wrap="none" rtlCol="0">
            <a:spAutoFit/>
          </a:bodyPr>
          <a:lstStyle/>
          <a:p>
            <a:pPr algn="ctr"/>
            <a:r>
              <a:rPr lang="en-GB" b="1" dirty="0">
                <a:solidFill>
                  <a:schemeClr val="bg1"/>
                </a:solidFill>
              </a:rPr>
              <a:t>Sustainable</a:t>
            </a:r>
          </a:p>
          <a:p>
            <a:pPr algn="ctr"/>
            <a:r>
              <a:rPr lang="en-GB" b="1" dirty="0">
                <a:solidFill>
                  <a:schemeClr val="bg1"/>
                </a:solidFill>
              </a:rPr>
              <a:t>Cities &amp; </a:t>
            </a:r>
          </a:p>
          <a:p>
            <a:pPr algn="ctr"/>
            <a:r>
              <a:rPr lang="en-GB" b="1" dirty="0">
                <a:solidFill>
                  <a:schemeClr val="bg1"/>
                </a:solidFill>
              </a:rPr>
              <a:t>communities</a:t>
            </a:r>
          </a:p>
        </p:txBody>
      </p:sp>
      <p:sp>
        <p:nvSpPr>
          <p:cNvPr id="18" name="Rectangle 17"/>
          <p:cNvSpPr/>
          <p:nvPr/>
        </p:nvSpPr>
        <p:spPr>
          <a:xfrm>
            <a:off x="9117976" y="4761116"/>
            <a:ext cx="1362237" cy="129614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0672002A-5E58-4FAA-87EF-C3D182DEED33}"/>
              </a:ext>
            </a:extLst>
          </p:cNvPr>
          <p:cNvSpPr txBox="1"/>
          <p:nvPr/>
        </p:nvSpPr>
        <p:spPr>
          <a:xfrm>
            <a:off x="9230084" y="4891012"/>
            <a:ext cx="1301732" cy="1015663"/>
          </a:xfrm>
          <a:prstGeom prst="rect">
            <a:avLst/>
          </a:prstGeom>
          <a:noFill/>
        </p:spPr>
        <p:txBody>
          <a:bodyPr wrap="square" rtlCol="0">
            <a:spAutoFit/>
          </a:bodyPr>
          <a:lstStyle/>
          <a:p>
            <a:pPr algn="ctr"/>
            <a:r>
              <a:rPr lang="en-GB" sz="2000" b="1" dirty="0">
                <a:solidFill>
                  <a:srgbClr val="FF0000"/>
                </a:solidFill>
              </a:rPr>
              <a:t>Our</a:t>
            </a:r>
          </a:p>
          <a:p>
            <a:pPr algn="ctr"/>
            <a:r>
              <a:rPr lang="en-GB" sz="2000" b="1" dirty="0">
                <a:solidFill>
                  <a:srgbClr val="FF0000"/>
                </a:solidFill>
              </a:rPr>
              <a:t>World Tomorrow</a:t>
            </a:r>
          </a:p>
        </p:txBody>
      </p:sp>
    </p:spTree>
    <p:extLst>
      <p:ext uri="{BB962C8B-B14F-4D97-AF65-F5344CB8AC3E}">
        <p14:creationId xmlns:p14="http://schemas.microsoft.com/office/powerpoint/2010/main" val="611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500"/>
                                        <p:tgtEl>
                                          <p:spTgt spid="35"/>
                                        </p:tgtEl>
                                      </p:cBhvr>
                                    </p:animEffect>
                                    <p:anim calcmode="lin" valueType="num">
                                      <p:cBhvr>
                                        <p:cTn id="7" dur="5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500"/>
                                        <p:tgtEl>
                                          <p:spTgt spid="35"/>
                                        </p:tgtEl>
                                        <p:attrNameLst>
                                          <p:attrName>ppt_h</p:attrName>
                                        </p:attrNameLst>
                                      </p:cBhvr>
                                      <p:tavLst>
                                        <p:tav tm="0">
                                          <p:val>
                                            <p:strVal val="ppt_h"/>
                                          </p:val>
                                        </p:tav>
                                        <p:tav tm="100000">
                                          <p:val>
                                            <p:strVal val="ppt_h"/>
                                          </p:val>
                                        </p:tav>
                                      </p:tavLst>
                                    </p:anim>
                                    <p:set>
                                      <p:cBhvr>
                                        <p:cTn id="9" dur="1" fill="hold">
                                          <p:stCondLst>
                                            <p:cond delay="499"/>
                                          </p:stCondLst>
                                        </p:cTn>
                                        <p:tgtEl>
                                          <p:spTgt spid="35"/>
                                        </p:tgtEl>
                                        <p:attrNameLst>
                                          <p:attrName>style.visibility</p:attrName>
                                        </p:attrNameLst>
                                      </p:cBhvr>
                                      <p:to>
                                        <p:strVal val="hidden"/>
                                      </p:to>
                                    </p:set>
                                  </p:childTnLst>
                                </p:cTn>
                              </p:par>
                              <p:par>
                                <p:cTn id="10" presetID="45" presetClass="exit" presetSubtype="0" fill="hold" grpId="0" nodeType="withEffect">
                                  <p:stCondLst>
                                    <p:cond delay="0"/>
                                  </p:stCondLst>
                                  <p:childTnLst>
                                    <p:animEffect transition="out" filter="fade">
                                      <p:cBhvr>
                                        <p:cTn id="11" dur="500"/>
                                        <p:tgtEl>
                                          <p:spTgt spid="19"/>
                                        </p:tgtEl>
                                      </p:cBhvr>
                                    </p:animEffect>
                                    <p:anim calcmode="lin" valueType="num">
                                      <p:cBhvr>
                                        <p:cTn id="12" dur="5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500"/>
                                        <p:tgtEl>
                                          <p:spTgt spid="19"/>
                                        </p:tgtEl>
                                        <p:attrNameLst>
                                          <p:attrName>ppt_h</p:attrName>
                                        </p:attrNameLst>
                                      </p:cBhvr>
                                      <p:tavLst>
                                        <p:tav tm="0">
                                          <p:val>
                                            <p:strVal val="ppt_h"/>
                                          </p:val>
                                        </p:tav>
                                        <p:tav tm="100000">
                                          <p:val>
                                            <p:strVal val="ppt_h"/>
                                          </p:val>
                                        </p:tav>
                                      </p:tavLst>
                                    </p:anim>
                                    <p:set>
                                      <p:cBhvr>
                                        <p:cTn id="14" dur="1" fill="hold">
                                          <p:stCondLst>
                                            <p:cond delay="499"/>
                                          </p:stCondLst>
                                        </p:cTn>
                                        <p:tgtEl>
                                          <p:spTgt spid="19"/>
                                        </p:tgtEl>
                                        <p:attrNameLst>
                                          <p:attrName>style.visibility</p:attrName>
                                        </p:attrNameLst>
                                      </p:cBhvr>
                                      <p:to>
                                        <p:strVal val="hidden"/>
                                      </p:to>
                                    </p:set>
                                  </p:childTnLst>
                                </p:cTn>
                              </p:par>
                              <p:par>
                                <p:cTn id="15" presetID="45"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ppt_w</p:attrName>
                                        </p:attrNameLst>
                                      </p:cBhvr>
                                      <p:tavLst>
                                        <p:tav tm="0" fmla="#ppt_w*sin(2.5*pi*$)">
                                          <p:val>
                                            <p:fltVal val="0"/>
                                          </p:val>
                                        </p:tav>
                                        <p:tav tm="100000">
                                          <p:val>
                                            <p:fltVal val="1"/>
                                          </p:val>
                                        </p:tav>
                                      </p:tavLst>
                                    </p:anim>
                                    <p:anim calcmode="lin" valueType="num">
                                      <p:cBhvr>
                                        <p:cTn id="19" dur="500" fill="hold"/>
                                        <p:tgtEl>
                                          <p:spTgt spid="41"/>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ppt_w</p:attrName>
                                        </p:attrNameLst>
                                      </p:cBhvr>
                                      <p:tavLst>
                                        <p:tav tm="0" fmla="#ppt_w*sin(2.5*pi*$)">
                                          <p:val>
                                            <p:fltVal val="0"/>
                                          </p:val>
                                        </p:tav>
                                        <p:tav tm="100000">
                                          <p:val>
                                            <p:fltVal val="1"/>
                                          </p:val>
                                        </p:tav>
                                      </p:tavLst>
                                    </p:anim>
                                    <p:anim calcmode="lin" valueType="num">
                                      <p:cBhvr>
                                        <p:cTn id="24" dur="500" fill="hold"/>
                                        <p:tgtEl>
                                          <p:spTgt spid="42"/>
                                        </p:tgtEl>
                                        <p:attrNameLst>
                                          <p:attrName>ppt_h</p:attrName>
                                        </p:attrNameLst>
                                      </p:cBhvr>
                                      <p:tavLst>
                                        <p:tav tm="0">
                                          <p:val>
                                            <p:strVal val="#ppt_h"/>
                                          </p:val>
                                        </p:tav>
                                        <p:tav tm="100000">
                                          <p:val>
                                            <p:strVal val="#ppt_h"/>
                                          </p:val>
                                        </p:tav>
                                      </p:tavLst>
                                    </p:anim>
                                  </p:childTnLst>
                                </p:cTn>
                              </p:par>
                              <p:par>
                                <p:cTn id="25" presetID="45" presetClass="exit" presetSubtype="0" fill="hold" grpId="0" nodeType="withEffect">
                                  <p:stCondLst>
                                    <p:cond delay="0"/>
                                  </p:stCondLst>
                                  <p:childTnLst>
                                    <p:animEffect transition="out" filter="fade">
                                      <p:cBhvr>
                                        <p:cTn id="26" dur="500"/>
                                        <p:tgtEl>
                                          <p:spTgt spid="38"/>
                                        </p:tgtEl>
                                      </p:cBhvr>
                                    </p:animEffect>
                                    <p:anim calcmode="lin" valueType="num">
                                      <p:cBhvr>
                                        <p:cTn id="27" dur="5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500"/>
                                        <p:tgtEl>
                                          <p:spTgt spid="38"/>
                                        </p:tgtEl>
                                        <p:attrNameLst>
                                          <p:attrName>ppt_h</p:attrName>
                                        </p:attrNameLst>
                                      </p:cBhvr>
                                      <p:tavLst>
                                        <p:tav tm="0">
                                          <p:val>
                                            <p:strVal val="ppt_h"/>
                                          </p:val>
                                        </p:tav>
                                        <p:tav tm="100000">
                                          <p:val>
                                            <p:strVal val="ppt_h"/>
                                          </p:val>
                                        </p:tav>
                                      </p:tavLst>
                                    </p:anim>
                                    <p:set>
                                      <p:cBhvr>
                                        <p:cTn id="29" dur="1" fill="hold">
                                          <p:stCondLst>
                                            <p:cond delay="499"/>
                                          </p:stCondLst>
                                        </p:cTn>
                                        <p:tgtEl>
                                          <p:spTgt spid="38"/>
                                        </p:tgtEl>
                                        <p:attrNameLst>
                                          <p:attrName>style.visibility</p:attrName>
                                        </p:attrNameLst>
                                      </p:cBhvr>
                                      <p:to>
                                        <p:strVal val="hidden"/>
                                      </p:to>
                                    </p:set>
                                  </p:childTnLst>
                                </p:cTn>
                              </p:par>
                              <p:par>
                                <p:cTn id="30" presetID="45" presetClass="exit" presetSubtype="0" fill="hold" grpId="0" nodeType="withEffect">
                                  <p:stCondLst>
                                    <p:cond delay="0"/>
                                  </p:stCondLst>
                                  <p:childTnLst>
                                    <p:animEffect transition="out" filter="fade">
                                      <p:cBhvr>
                                        <p:cTn id="31" dur="500"/>
                                        <p:tgtEl>
                                          <p:spTgt spid="13"/>
                                        </p:tgtEl>
                                      </p:cBhvr>
                                    </p:animEffect>
                                    <p:anim calcmode="lin" valueType="num">
                                      <p:cBhvr>
                                        <p:cTn id="32" dur="5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strVal val="ppt_h"/>
                                          </p:val>
                                        </p:tav>
                                      </p:tavLst>
                                    </p:anim>
                                    <p:set>
                                      <p:cBhvr>
                                        <p:cTn id="34" dur="1" fill="hold">
                                          <p:stCondLst>
                                            <p:cond delay="499"/>
                                          </p:stCondLst>
                                        </p:cTn>
                                        <p:tgtEl>
                                          <p:spTgt spid="13"/>
                                        </p:tgtEl>
                                        <p:attrNameLst>
                                          <p:attrName>style.visibility</p:attrName>
                                        </p:attrNameLst>
                                      </p:cBhvr>
                                      <p:to>
                                        <p:strVal val="hidden"/>
                                      </p:to>
                                    </p:set>
                                  </p:childTnLst>
                                </p:cTn>
                              </p:par>
                            </p:childTnLst>
                          </p:cTn>
                        </p:par>
                        <p:par>
                          <p:cTn id="35" fill="hold">
                            <p:stCondLst>
                              <p:cond delay="500"/>
                            </p:stCondLst>
                            <p:childTnLst>
                              <p:par>
                                <p:cTn id="36" presetID="45"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anim calcmode="lin" valueType="num">
                                      <p:cBhvr>
                                        <p:cTn id="39" dur="500" fill="hold"/>
                                        <p:tgtEl>
                                          <p:spTgt spid="43"/>
                                        </p:tgtEl>
                                        <p:attrNameLst>
                                          <p:attrName>ppt_w</p:attrName>
                                        </p:attrNameLst>
                                      </p:cBhvr>
                                      <p:tavLst>
                                        <p:tav tm="0" fmla="#ppt_w*sin(2.5*pi*$)">
                                          <p:val>
                                            <p:fltVal val="0"/>
                                          </p:val>
                                        </p:tav>
                                        <p:tav tm="100000">
                                          <p:val>
                                            <p:fltVal val="1"/>
                                          </p:val>
                                        </p:tav>
                                      </p:tavLst>
                                    </p:anim>
                                    <p:anim calcmode="lin" valueType="num">
                                      <p:cBhvr>
                                        <p:cTn id="40" dur="500" fill="hold"/>
                                        <p:tgtEl>
                                          <p:spTgt spid="43"/>
                                        </p:tgtEl>
                                        <p:attrNameLst>
                                          <p:attrName>ppt_h</p:attrName>
                                        </p:attrNameLst>
                                      </p:cBhvr>
                                      <p:tavLst>
                                        <p:tav tm="0">
                                          <p:val>
                                            <p:strVal val="#ppt_h"/>
                                          </p:val>
                                        </p:tav>
                                        <p:tav tm="100000">
                                          <p:val>
                                            <p:strVal val="#ppt_h"/>
                                          </p:val>
                                        </p:tav>
                                      </p:tavLst>
                                    </p:anim>
                                  </p:childTnLst>
                                </p:cTn>
                              </p:par>
                              <p:par>
                                <p:cTn id="41" presetID="45"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anim calcmode="lin" valueType="num">
                                      <p:cBhvr>
                                        <p:cTn id="44" dur="500" fill="hold"/>
                                        <p:tgtEl>
                                          <p:spTgt spid="44"/>
                                        </p:tgtEl>
                                        <p:attrNameLst>
                                          <p:attrName>ppt_w</p:attrName>
                                        </p:attrNameLst>
                                      </p:cBhvr>
                                      <p:tavLst>
                                        <p:tav tm="0" fmla="#ppt_w*sin(2.5*pi*$)">
                                          <p:val>
                                            <p:fltVal val="0"/>
                                          </p:val>
                                        </p:tav>
                                        <p:tav tm="100000">
                                          <p:val>
                                            <p:fltVal val="1"/>
                                          </p:val>
                                        </p:tav>
                                      </p:tavLst>
                                    </p:anim>
                                    <p:anim calcmode="lin" valueType="num">
                                      <p:cBhvr>
                                        <p:cTn id="45" dur="500" fill="hold"/>
                                        <p:tgtEl>
                                          <p:spTgt spid="44"/>
                                        </p:tgtEl>
                                        <p:attrNameLst>
                                          <p:attrName>ppt_h</p:attrName>
                                        </p:attrNameLst>
                                      </p:cBhvr>
                                      <p:tavLst>
                                        <p:tav tm="0">
                                          <p:val>
                                            <p:strVal val="#ppt_h"/>
                                          </p:val>
                                        </p:tav>
                                        <p:tav tm="100000">
                                          <p:val>
                                            <p:strVal val="#ppt_h"/>
                                          </p:val>
                                        </p:tav>
                                      </p:tavLst>
                                    </p:anim>
                                  </p:childTnLst>
                                </p:cTn>
                              </p:par>
                              <p:par>
                                <p:cTn id="46" presetID="45" presetClass="exit" presetSubtype="0" fill="hold" grpId="0" nodeType="withEffect">
                                  <p:stCondLst>
                                    <p:cond delay="0"/>
                                  </p:stCondLst>
                                  <p:childTnLst>
                                    <p:animEffect transition="out" filter="fade">
                                      <p:cBhvr>
                                        <p:cTn id="47" dur="500"/>
                                        <p:tgtEl>
                                          <p:spTgt spid="36"/>
                                        </p:tgtEl>
                                      </p:cBhvr>
                                    </p:animEffect>
                                    <p:anim calcmode="lin" valueType="num">
                                      <p:cBhvr>
                                        <p:cTn id="48" dur="5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9" dur="500"/>
                                        <p:tgtEl>
                                          <p:spTgt spid="36"/>
                                        </p:tgtEl>
                                        <p:attrNameLst>
                                          <p:attrName>ppt_h</p:attrName>
                                        </p:attrNameLst>
                                      </p:cBhvr>
                                      <p:tavLst>
                                        <p:tav tm="0">
                                          <p:val>
                                            <p:strVal val="ppt_h"/>
                                          </p:val>
                                        </p:tav>
                                        <p:tav tm="100000">
                                          <p:val>
                                            <p:strVal val="ppt_h"/>
                                          </p:val>
                                        </p:tav>
                                      </p:tavLst>
                                    </p:anim>
                                    <p:set>
                                      <p:cBhvr>
                                        <p:cTn id="50" dur="1" fill="hold">
                                          <p:stCondLst>
                                            <p:cond delay="499"/>
                                          </p:stCondLst>
                                        </p:cTn>
                                        <p:tgtEl>
                                          <p:spTgt spid="36"/>
                                        </p:tgtEl>
                                        <p:attrNameLst>
                                          <p:attrName>style.visibility</p:attrName>
                                        </p:attrNameLst>
                                      </p:cBhvr>
                                      <p:to>
                                        <p:strVal val="hidden"/>
                                      </p:to>
                                    </p:set>
                                  </p:childTnLst>
                                </p:cTn>
                              </p:par>
                              <p:par>
                                <p:cTn id="51" presetID="45" presetClass="exit" presetSubtype="0" fill="hold" grpId="0" nodeType="withEffect">
                                  <p:stCondLst>
                                    <p:cond delay="0"/>
                                  </p:stCondLst>
                                  <p:childTnLst>
                                    <p:animEffect transition="out" filter="fade">
                                      <p:cBhvr>
                                        <p:cTn id="52" dur="500"/>
                                        <p:tgtEl>
                                          <p:spTgt spid="8"/>
                                        </p:tgtEl>
                                      </p:cBhvr>
                                    </p:animEffect>
                                    <p:anim calcmode="lin" valueType="num">
                                      <p:cBhvr>
                                        <p:cTn id="53" dur="5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4" dur="500"/>
                                        <p:tgtEl>
                                          <p:spTgt spid="8"/>
                                        </p:tgtEl>
                                        <p:attrNameLst>
                                          <p:attrName>ppt_h</p:attrName>
                                        </p:attrNameLst>
                                      </p:cBhvr>
                                      <p:tavLst>
                                        <p:tav tm="0">
                                          <p:val>
                                            <p:strVal val="ppt_h"/>
                                          </p:val>
                                        </p:tav>
                                        <p:tav tm="100000">
                                          <p:val>
                                            <p:strVal val="ppt_h"/>
                                          </p:val>
                                        </p:tav>
                                      </p:tavLst>
                                    </p:anim>
                                    <p:set>
                                      <p:cBhvr>
                                        <p:cTn id="55" dur="1" fill="hold">
                                          <p:stCondLst>
                                            <p:cond delay="499"/>
                                          </p:stCondLst>
                                        </p:cTn>
                                        <p:tgtEl>
                                          <p:spTgt spid="8"/>
                                        </p:tgtEl>
                                        <p:attrNameLst>
                                          <p:attrName>style.visibility</p:attrName>
                                        </p:attrNameLst>
                                      </p:cBhvr>
                                      <p:to>
                                        <p:strVal val="hidden"/>
                                      </p:to>
                                    </p:set>
                                  </p:childTnLst>
                                </p:cTn>
                              </p:par>
                            </p:childTnLst>
                          </p:cTn>
                        </p:par>
                        <p:par>
                          <p:cTn id="56" fill="hold">
                            <p:stCondLst>
                              <p:cond delay="1000"/>
                            </p:stCondLst>
                            <p:childTnLst>
                              <p:par>
                                <p:cTn id="57" presetID="45" presetClass="entr" presetSubtype="0"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anim calcmode="lin" valueType="num">
                                      <p:cBhvr>
                                        <p:cTn id="60" dur="500" fill="hold"/>
                                        <p:tgtEl>
                                          <p:spTgt spid="45"/>
                                        </p:tgtEl>
                                        <p:attrNameLst>
                                          <p:attrName>ppt_w</p:attrName>
                                        </p:attrNameLst>
                                      </p:cBhvr>
                                      <p:tavLst>
                                        <p:tav tm="0" fmla="#ppt_w*sin(2.5*pi*$)">
                                          <p:val>
                                            <p:fltVal val="0"/>
                                          </p:val>
                                        </p:tav>
                                        <p:tav tm="100000">
                                          <p:val>
                                            <p:fltVal val="1"/>
                                          </p:val>
                                        </p:tav>
                                      </p:tavLst>
                                    </p:anim>
                                    <p:anim calcmode="lin" valueType="num">
                                      <p:cBhvr>
                                        <p:cTn id="61" dur="500" fill="hold"/>
                                        <p:tgtEl>
                                          <p:spTgt spid="45"/>
                                        </p:tgtEl>
                                        <p:attrNameLst>
                                          <p:attrName>ppt_h</p:attrName>
                                        </p:attrNameLst>
                                      </p:cBhvr>
                                      <p:tavLst>
                                        <p:tav tm="0">
                                          <p:val>
                                            <p:strVal val="#ppt_h"/>
                                          </p:val>
                                        </p:tav>
                                        <p:tav tm="100000">
                                          <p:val>
                                            <p:strVal val="#ppt_h"/>
                                          </p:val>
                                        </p:tav>
                                      </p:tavLst>
                                    </p:anim>
                                  </p:childTnLst>
                                </p:cTn>
                              </p:par>
                              <p:par>
                                <p:cTn id="62" presetID="45" presetClass="entr" presetSubtype="0"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anim calcmode="lin" valueType="num">
                                      <p:cBhvr>
                                        <p:cTn id="65" dur="500" fill="hold"/>
                                        <p:tgtEl>
                                          <p:spTgt spid="46"/>
                                        </p:tgtEl>
                                        <p:attrNameLst>
                                          <p:attrName>ppt_w</p:attrName>
                                        </p:attrNameLst>
                                      </p:cBhvr>
                                      <p:tavLst>
                                        <p:tav tm="0" fmla="#ppt_w*sin(2.5*pi*$)">
                                          <p:val>
                                            <p:fltVal val="0"/>
                                          </p:val>
                                        </p:tav>
                                        <p:tav tm="100000">
                                          <p:val>
                                            <p:fltVal val="1"/>
                                          </p:val>
                                        </p:tav>
                                      </p:tavLst>
                                    </p:anim>
                                    <p:anim calcmode="lin" valueType="num">
                                      <p:cBhvr>
                                        <p:cTn id="66" dur="500" fill="hold"/>
                                        <p:tgtEl>
                                          <p:spTgt spid="46"/>
                                        </p:tgtEl>
                                        <p:attrNameLst>
                                          <p:attrName>ppt_h</p:attrName>
                                        </p:attrNameLst>
                                      </p:cBhvr>
                                      <p:tavLst>
                                        <p:tav tm="0">
                                          <p:val>
                                            <p:strVal val="#ppt_h"/>
                                          </p:val>
                                        </p:tav>
                                        <p:tav tm="100000">
                                          <p:val>
                                            <p:strVal val="#ppt_h"/>
                                          </p:val>
                                        </p:tav>
                                      </p:tavLst>
                                    </p:anim>
                                  </p:childTnLst>
                                </p:cTn>
                              </p:par>
                              <p:par>
                                <p:cTn id="67" presetID="22" presetClass="exit" presetSubtype="4" fill="hold" grpId="0" nodeType="withEffect">
                                  <p:stCondLst>
                                    <p:cond delay="0"/>
                                  </p:stCondLst>
                                  <p:childTnLst>
                                    <p:animEffect transition="out" filter="wipe(down)">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par>
                                <p:cTn id="70" presetID="22" presetClass="exit" presetSubtype="4" fill="hold" grpId="0" nodeType="withEffect">
                                  <p:stCondLst>
                                    <p:cond delay="0"/>
                                  </p:stCondLst>
                                  <p:childTnLst>
                                    <p:animEffect transition="out" filter="wipe(down)">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par>
                          <p:cTn id="73" fill="hold">
                            <p:stCondLst>
                              <p:cond delay="1500"/>
                            </p:stCondLst>
                            <p:childTnLst>
                              <p:par>
                                <p:cTn id="74" presetID="21" presetClass="entr" presetSubtype="1" fill="hold" grpId="0" nodeType="after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wheel(1)">
                                      <p:cBhvr>
                                        <p:cTn id="76" dur="500"/>
                                        <p:tgtEl>
                                          <p:spTgt spid="49"/>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heel(1)">
                                      <p:cBhvr>
                                        <p:cTn id="79" dur="500"/>
                                        <p:tgtEl>
                                          <p:spTgt spid="50"/>
                                        </p:tgtEl>
                                      </p:cBhvr>
                                    </p:animEffect>
                                  </p:childTnLst>
                                </p:cTn>
                              </p:par>
                              <p:par>
                                <p:cTn id="80" presetID="21" presetClass="exit" presetSubtype="1" fill="hold" grpId="0" nodeType="withEffect">
                                  <p:stCondLst>
                                    <p:cond delay="0"/>
                                  </p:stCondLst>
                                  <p:childTnLst>
                                    <p:animEffect transition="out" filter="wheel(1)">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21" presetClass="exit" presetSubtype="1" fill="hold" grpId="0" nodeType="withEffect">
                                  <p:stCondLst>
                                    <p:cond delay="0"/>
                                  </p:stCondLst>
                                  <p:childTnLst>
                                    <p:animEffect transition="out" filter="wheel(1)">
                                      <p:cBhvr>
                                        <p:cTn id="84" dur="500"/>
                                        <p:tgtEl>
                                          <p:spTgt spid="5"/>
                                        </p:tgtEl>
                                      </p:cBhvr>
                                    </p:animEffect>
                                    <p:set>
                                      <p:cBhvr>
                                        <p:cTn id="85" dur="1" fill="hold">
                                          <p:stCondLst>
                                            <p:cond delay="499"/>
                                          </p:stCondLst>
                                        </p:cTn>
                                        <p:tgtEl>
                                          <p:spTgt spid="5"/>
                                        </p:tgtEl>
                                        <p:attrNameLst>
                                          <p:attrName>style.visibility</p:attrName>
                                        </p:attrNameLst>
                                      </p:cBhvr>
                                      <p:to>
                                        <p:strVal val="hidden"/>
                                      </p:to>
                                    </p:set>
                                  </p:childTnLst>
                                </p:cTn>
                              </p:par>
                            </p:childTnLst>
                          </p:cTn>
                        </p:par>
                        <p:par>
                          <p:cTn id="86" fill="hold">
                            <p:stCondLst>
                              <p:cond delay="2000"/>
                            </p:stCondLst>
                            <p:childTnLst>
                              <p:par>
                                <p:cTn id="87" presetID="21" presetClass="entr" presetSubtype="1" fill="hold" grpId="0" nodeType="after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wheel(1)">
                                      <p:cBhvr>
                                        <p:cTn id="89" dur="500"/>
                                        <p:tgtEl>
                                          <p:spTgt spid="47"/>
                                        </p:tgtEl>
                                      </p:cBhvr>
                                    </p:animEffect>
                                  </p:childTnLst>
                                </p:cTn>
                              </p:par>
                              <p:par>
                                <p:cTn id="90" presetID="21" presetClass="entr" presetSubtype="1"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wheel(1)">
                                      <p:cBhvr>
                                        <p:cTn id="92" dur="500"/>
                                        <p:tgtEl>
                                          <p:spTgt spid="48"/>
                                        </p:tgtEl>
                                      </p:cBhvr>
                                    </p:animEffect>
                                  </p:childTnLst>
                                </p:cTn>
                              </p:par>
                            </p:childTnLst>
                          </p:cTn>
                        </p:par>
                        <p:par>
                          <p:cTn id="93" fill="hold">
                            <p:stCondLst>
                              <p:cond delay="2500"/>
                            </p:stCondLst>
                            <p:childTnLst>
                              <p:par>
                                <p:cTn id="94" presetID="21" presetClass="exit" presetSubtype="1" fill="hold" grpId="0" nodeType="afterEffect">
                                  <p:stCondLst>
                                    <p:cond delay="0"/>
                                  </p:stCondLst>
                                  <p:childTnLst>
                                    <p:animEffect transition="out" filter="wheel(1)">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par>
                                <p:cTn id="97" presetID="21" presetClass="exit" presetSubtype="1" fill="hold" grpId="0" nodeType="withEffect">
                                  <p:stCondLst>
                                    <p:cond delay="0"/>
                                  </p:stCondLst>
                                  <p:childTnLst>
                                    <p:animEffect transition="out" filter="wheel(1)">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21" presetClass="exit" presetSubtype="1" fill="hold" grpId="0" nodeType="withEffect">
                                  <p:stCondLst>
                                    <p:cond delay="0"/>
                                  </p:stCondLst>
                                  <p:childTnLst>
                                    <p:animEffect transition="out" filter="wheel(1)">
                                      <p:cBhvr>
                                        <p:cTn id="101" dur="500"/>
                                        <p:tgtEl>
                                          <p:spTgt spid="33"/>
                                        </p:tgtEl>
                                      </p:cBhvr>
                                    </p:animEffect>
                                    <p:set>
                                      <p:cBhvr>
                                        <p:cTn id="102" dur="1" fill="hold">
                                          <p:stCondLst>
                                            <p:cond delay="499"/>
                                          </p:stCondLst>
                                        </p:cTn>
                                        <p:tgtEl>
                                          <p:spTgt spid="33"/>
                                        </p:tgtEl>
                                        <p:attrNameLst>
                                          <p:attrName>style.visibility</p:attrName>
                                        </p:attrNameLst>
                                      </p:cBhvr>
                                      <p:to>
                                        <p:strVal val="hidden"/>
                                      </p:to>
                                    </p:set>
                                  </p:childTnLst>
                                </p:cTn>
                              </p:par>
                              <p:par>
                                <p:cTn id="103" presetID="21" presetClass="exit" presetSubtype="1" fill="hold" grpId="0" nodeType="withEffect">
                                  <p:stCondLst>
                                    <p:cond delay="0"/>
                                  </p:stCondLst>
                                  <p:childTnLst>
                                    <p:animEffect transition="out" filter="wheel(1)">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par>
                          <p:cTn id="106" fill="hold">
                            <p:stCondLst>
                              <p:cond delay="3000"/>
                            </p:stCondLst>
                            <p:childTnLst>
                              <p:par>
                                <p:cTn id="107" presetID="21" presetClass="entr" presetSubtype="1" fill="hold" grpId="0" nodeType="after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heel(1)">
                                      <p:cBhvr>
                                        <p:cTn id="109" dur="500"/>
                                        <p:tgtEl>
                                          <p:spTgt spid="51"/>
                                        </p:tgtEl>
                                      </p:cBhvr>
                                    </p:animEffect>
                                  </p:childTnLst>
                                </p:cTn>
                              </p:par>
                              <p:par>
                                <p:cTn id="110" presetID="21" presetClass="entr" presetSubtype="1" fill="hold" grpId="0"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wheel(1)">
                                      <p:cBhvr>
                                        <p:cTn id="112" dur="500"/>
                                        <p:tgtEl>
                                          <p:spTgt spid="52"/>
                                        </p:tgtEl>
                                      </p:cBhvr>
                                    </p:animEffect>
                                  </p:childTnLst>
                                </p:cTn>
                              </p:par>
                              <p:par>
                                <p:cTn id="113" presetID="21" presetClass="entr" presetSubtype="1"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Effect transition="in" filter="wheel(1)">
                                      <p:cBhvr>
                                        <p:cTn id="115" dur="500"/>
                                        <p:tgtEl>
                                          <p:spTgt spid="53"/>
                                        </p:tgtEl>
                                      </p:cBhvr>
                                    </p:animEffect>
                                  </p:childTnLst>
                                </p:cTn>
                              </p:par>
                              <p:par>
                                <p:cTn id="116" presetID="21" presetClass="entr" presetSubtype="1" fill="hold" grpId="0" nodeType="withEffect">
                                  <p:stCondLst>
                                    <p:cond delay="0"/>
                                  </p:stCondLst>
                                  <p:childTnLst>
                                    <p:set>
                                      <p:cBhvr>
                                        <p:cTn id="117" dur="1" fill="hold">
                                          <p:stCondLst>
                                            <p:cond delay="0"/>
                                          </p:stCondLst>
                                        </p:cTn>
                                        <p:tgtEl>
                                          <p:spTgt spid="54"/>
                                        </p:tgtEl>
                                        <p:attrNameLst>
                                          <p:attrName>style.visibility</p:attrName>
                                        </p:attrNameLst>
                                      </p:cBhvr>
                                      <p:to>
                                        <p:strVal val="visible"/>
                                      </p:to>
                                    </p:set>
                                    <p:animEffect transition="in" filter="wheel(1)">
                                      <p:cBhvr>
                                        <p:cTn id="118" dur="500"/>
                                        <p:tgtEl>
                                          <p:spTgt spid="54"/>
                                        </p:tgtEl>
                                      </p:cBhvr>
                                    </p:animEffect>
                                  </p:childTnLst>
                                </p:cTn>
                              </p:par>
                            </p:childTnLst>
                          </p:cTn>
                        </p:par>
                        <p:par>
                          <p:cTn id="119" fill="hold">
                            <p:stCondLst>
                              <p:cond delay="3500"/>
                            </p:stCondLst>
                            <p:childTnLst>
                              <p:par>
                                <p:cTn id="120" presetID="16" presetClass="exit" presetSubtype="21" fill="hold" grpId="0" nodeType="afterEffect">
                                  <p:stCondLst>
                                    <p:cond delay="0"/>
                                  </p:stCondLst>
                                  <p:childTnLst>
                                    <p:animEffect transition="out" filter="barn(inVertical)">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par>
                                <p:cTn id="123" presetID="16" presetClass="exit" presetSubtype="21" fill="hold" grpId="0" nodeType="withEffect">
                                  <p:stCondLst>
                                    <p:cond delay="0"/>
                                  </p:stCondLst>
                                  <p:childTnLst>
                                    <p:animEffect transition="out" filter="barn(inVertical)">
                                      <p:cBhvr>
                                        <p:cTn id="124" dur="500"/>
                                        <p:tgtEl>
                                          <p:spTgt spid="12"/>
                                        </p:tgtEl>
                                      </p:cBhvr>
                                    </p:animEffect>
                                    <p:set>
                                      <p:cBhvr>
                                        <p:cTn id="125" dur="1" fill="hold">
                                          <p:stCondLst>
                                            <p:cond delay="499"/>
                                          </p:stCondLst>
                                        </p:cTn>
                                        <p:tgtEl>
                                          <p:spTgt spid="12"/>
                                        </p:tgtEl>
                                        <p:attrNameLst>
                                          <p:attrName>style.visibility</p:attrName>
                                        </p:attrNameLst>
                                      </p:cBhvr>
                                      <p:to>
                                        <p:strVal val="hidden"/>
                                      </p:to>
                                    </p:set>
                                  </p:childTnLst>
                                </p:cTn>
                              </p:par>
                            </p:childTnLst>
                          </p:cTn>
                        </p:par>
                        <p:par>
                          <p:cTn id="126" fill="hold">
                            <p:stCondLst>
                              <p:cond delay="4000"/>
                            </p:stCondLst>
                            <p:childTnLst>
                              <p:par>
                                <p:cTn id="127" presetID="16" presetClass="entr" presetSubtype="21" fill="hold" grpId="0" nodeType="after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barn(inVertical)">
                                      <p:cBhvr>
                                        <p:cTn id="129" dur="500"/>
                                        <p:tgtEl>
                                          <p:spTgt spid="59"/>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60"/>
                                        </p:tgtEl>
                                        <p:attrNameLst>
                                          <p:attrName>style.visibility</p:attrName>
                                        </p:attrNameLst>
                                      </p:cBhvr>
                                      <p:to>
                                        <p:strVal val="visible"/>
                                      </p:to>
                                    </p:set>
                                    <p:animEffect transition="in" filter="barn(inVertical)">
                                      <p:cBhvr>
                                        <p:cTn id="132" dur="500"/>
                                        <p:tgtEl>
                                          <p:spTgt spid="60"/>
                                        </p:tgtEl>
                                      </p:cBhvr>
                                    </p:animEffect>
                                  </p:childTnLst>
                                </p:cTn>
                              </p:par>
                              <p:par>
                                <p:cTn id="133" presetID="16" presetClass="exit" presetSubtype="21" fill="hold" grpId="0" nodeType="withEffect">
                                  <p:stCondLst>
                                    <p:cond delay="0"/>
                                  </p:stCondLst>
                                  <p:childTnLst>
                                    <p:animEffect transition="out" filter="barn(inVertical)">
                                      <p:cBhvr>
                                        <p:cTn id="134" dur="500"/>
                                        <p:tgtEl>
                                          <p:spTgt spid="39"/>
                                        </p:tgtEl>
                                      </p:cBhvr>
                                    </p:animEffect>
                                    <p:set>
                                      <p:cBhvr>
                                        <p:cTn id="135" dur="1" fill="hold">
                                          <p:stCondLst>
                                            <p:cond delay="499"/>
                                          </p:stCondLst>
                                        </p:cTn>
                                        <p:tgtEl>
                                          <p:spTgt spid="39"/>
                                        </p:tgtEl>
                                        <p:attrNameLst>
                                          <p:attrName>style.visibility</p:attrName>
                                        </p:attrNameLst>
                                      </p:cBhvr>
                                      <p:to>
                                        <p:strVal val="hidden"/>
                                      </p:to>
                                    </p:set>
                                  </p:childTnLst>
                                </p:cTn>
                              </p:par>
                              <p:par>
                                <p:cTn id="136" presetID="16" presetClass="exit" presetSubtype="21" fill="hold" grpId="0" nodeType="withEffect">
                                  <p:stCondLst>
                                    <p:cond delay="0"/>
                                  </p:stCondLst>
                                  <p:childTnLst>
                                    <p:animEffect transition="out" filter="barn(inVertical)">
                                      <p:cBhvr>
                                        <p:cTn id="137" dur="500"/>
                                        <p:tgtEl>
                                          <p:spTgt spid="15"/>
                                        </p:tgtEl>
                                      </p:cBhvr>
                                    </p:animEffect>
                                    <p:set>
                                      <p:cBhvr>
                                        <p:cTn id="138" dur="1" fill="hold">
                                          <p:stCondLst>
                                            <p:cond delay="499"/>
                                          </p:stCondLst>
                                        </p:cTn>
                                        <p:tgtEl>
                                          <p:spTgt spid="15"/>
                                        </p:tgtEl>
                                        <p:attrNameLst>
                                          <p:attrName>style.visibility</p:attrName>
                                        </p:attrNameLst>
                                      </p:cBhvr>
                                      <p:to>
                                        <p:strVal val="hidden"/>
                                      </p:to>
                                    </p:set>
                                  </p:childTnLst>
                                </p:cTn>
                              </p:par>
                            </p:childTnLst>
                          </p:cTn>
                        </p:par>
                        <p:par>
                          <p:cTn id="139" fill="hold">
                            <p:stCondLst>
                              <p:cond delay="4500"/>
                            </p:stCondLst>
                            <p:childTnLst>
                              <p:par>
                                <p:cTn id="140" presetID="16" presetClass="entr" presetSubtype="21" fill="hold" grpId="0" nodeType="after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barn(inVertical)">
                                      <p:cBhvr>
                                        <p:cTn id="142" dur="500"/>
                                        <p:tgtEl>
                                          <p:spTgt spid="62"/>
                                        </p:tgtEl>
                                      </p:cBhvr>
                                    </p:animEffect>
                                  </p:childTnLst>
                                </p:cTn>
                              </p:par>
                            </p:childTnLst>
                          </p:cTn>
                        </p:par>
                        <p:par>
                          <p:cTn id="143" fill="hold">
                            <p:stCondLst>
                              <p:cond delay="5000"/>
                            </p:stCondLst>
                            <p:childTnLst>
                              <p:par>
                                <p:cTn id="144" presetID="16" presetClass="entr" presetSubtype="21" fill="hold" grpId="0" nodeType="afterEffect">
                                  <p:stCondLst>
                                    <p:cond delay="0"/>
                                  </p:stCondLst>
                                  <p:childTnLst>
                                    <p:set>
                                      <p:cBhvr>
                                        <p:cTn id="145" dur="1" fill="hold">
                                          <p:stCondLst>
                                            <p:cond delay="0"/>
                                          </p:stCondLst>
                                        </p:cTn>
                                        <p:tgtEl>
                                          <p:spTgt spid="61"/>
                                        </p:tgtEl>
                                        <p:attrNameLst>
                                          <p:attrName>style.visibility</p:attrName>
                                        </p:attrNameLst>
                                      </p:cBhvr>
                                      <p:to>
                                        <p:strVal val="visible"/>
                                      </p:to>
                                    </p:set>
                                    <p:animEffect transition="in" filter="barn(inVertical)">
                                      <p:cBhvr>
                                        <p:cTn id="146" dur="500"/>
                                        <p:tgtEl>
                                          <p:spTgt spid="61"/>
                                        </p:tgtEl>
                                      </p:cBhvr>
                                    </p:animEffect>
                                  </p:childTnLst>
                                </p:cTn>
                              </p:par>
                              <p:par>
                                <p:cTn id="147" presetID="16" presetClass="exit" presetSubtype="21" fill="hold" grpId="0" nodeType="withEffect">
                                  <p:stCondLst>
                                    <p:cond delay="0"/>
                                  </p:stCondLst>
                                  <p:childTnLst>
                                    <p:animEffect transition="out" filter="barn(inVertical)">
                                      <p:cBhvr>
                                        <p:cTn id="148" dur="500"/>
                                        <p:tgtEl>
                                          <p:spTgt spid="25"/>
                                        </p:tgtEl>
                                      </p:cBhvr>
                                    </p:animEffect>
                                    <p:set>
                                      <p:cBhvr>
                                        <p:cTn id="149" dur="1" fill="hold">
                                          <p:stCondLst>
                                            <p:cond delay="499"/>
                                          </p:stCondLst>
                                        </p:cTn>
                                        <p:tgtEl>
                                          <p:spTgt spid="25"/>
                                        </p:tgtEl>
                                        <p:attrNameLst>
                                          <p:attrName>style.visibility</p:attrName>
                                        </p:attrNameLst>
                                      </p:cBhvr>
                                      <p:to>
                                        <p:strVal val="hidden"/>
                                      </p:to>
                                    </p:set>
                                  </p:childTnLst>
                                </p:cTn>
                              </p:par>
                              <p:par>
                                <p:cTn id="150" presetID="16" presetClass="exit" presetSubtype="21" fill="hold" grpId="0" nodeType="withEffect">
                                  <p:stCondLst>
                                    <p:cond delay="0"/>
                                  </p:stCondLst>
                                  <p:childTnLst>
                                    <p:animEffect transition="out" filter="barn(inVertical)">
                                      <p:cBhvr>
                                        <p:cTn id="151" dur="500"/>
                                        <p:tgtEl>
                                          <p:spTgt spid="6"/>
                                        </p:tgtEl>
                                      </p:cBhvr>
                                    </p:animEffect>
                                    <p:set>
                                      <p:cBhvr>
                                        <p:cTn id="152" dur="1" fill="hold">
                                          <p:stCondLst>
                                            <p:cond delay="499"/>
                                          </p:stCondLst>
                                        </p:cTn>
                                        <p:tgtEl>
                                          <p:spTgt spid="6"/>
                                        </p:tgtEl>
                                        <p:attrNameLst>
                                          <p:attrName>style.visibility</p:attrName>
                                        </p:attrNameLst>
                                      </p:cBhvr>
                                      <p:to>
                                        <p:strVal val="hidden"/>
                                      </p:to>
                                    </p:set>
                                  </p:childTnLst>
                                </p:cTn>
                              </p:par>
                            </p:childTnLst>
                          </p:cTn>
                        </p:par>
                        <p:par>
                          <p:cTn id="153" fill="hold">
                            <p:stCondLst>
                              <p:cond delay="5500"/>
                            </p:stCondLst>
                            <p:childTnLst>
                              <p:par>
                                <p:cTn id="154" presetID="16" presetClass="entr" presetSubtype="21" fill="hold" grpId="0" nodeType="afterEffect">
                                  <p:stCondLst>
                                    <p:cond delay="0"/>
                                  </p:stCondLst>
                                  <p:childTnLst>
                                    <p:set>
                                      <p:cBhvr>
                                        <p:cTn id="155" dur="1" fill="hold">
                                          <p:stCondLst>
                                            <p:cond delay="0"/>
                                          </p:stCondLst>
                                        </p:cTn>
                                        <p:tgtEl>
                                          <p:spTgt spid="63"/>
                                        </p:tgtEl>
                                        <p:attrNameLst>
                                          <p:attrName>style.visibility</p:attrName>
                                        </p:attrNameLst>
                                      </p:cBhvr>
                                      <p:to>
                                        <p:strVal val="visible"/>
                                      </p:to>
                                    </p:set>
                                    <p:animEffect transition="in" filter="barn(inVertical)">
                                      <p:cBhvr>
                                        <p:cTn id="156" dur="500"/>
                                        <p:tgtEl>
                                          <p:spTgt spid="63"/>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64"/>
                                        </p:tgtEl>
                                        <p:attrNameLst>
                                          <p:attrName>style.visibility</p:attrName>
                                        </p:attrNameLst>
                                      </p:cBhvr>
                                      <p:to>
                                        <p:strVal val="visible"/>
                                      </p:to>
                                    </p:set>
                                    <p:animEffect transition="in" filter="barn(inVertical)">
                                      <p:cBhvr>
                                        <p:cTn id="159" dur="500"/>
                                        <p:tgtEl>
                                          <p:spTgt spid="64"/>
                                        </p:tgtEl>
                                      </p:cBhvr>
                                    </p:animEffect>
                                  </p:childTnLst>
                                </p:cTn>
                              </p:par>
                            </p:childTnLst>
                          </p:cTn>
                        </p:par>
                        <p:par>
                          <p:cTn id="160" fill="hold">
                            <p:stCondLst>
                              <p:cond delay="6000"/>
                            </p:stCondLst>
                            <p:childTnLst>
                              <p:par>
                                <p:cTn id="161" presetID="14" presetClass="exit" presetSubtype="10" fill="hold" grpId="0" nodeType="afterEffect">
                                  <p:stCondLst>
                                    <p:cond delay="0"/>
                                  </p:stCondLst>
                                  <p:childTnLst>
                                    <p:animEffect transition="out" filter="randombar(horizontal)">
                                      <p:cBhvr>
                                        <p:cTn id="162" dur="500"/>
                                        <p:tgtEl>
                                          <p:spTgt spid="31"/>
                                        </p:tgtEl>
                                      </p:cBhvr>
                                    </p:animEffect>
                                    <p:set>
                                      <p:cBhvr>
                                        <p:cTn id="163" dur="1" fill="hold">
                                          <p:stCondLst>
                                            <p:cond delay="499"/>
                                          </p:stCondLst>
                                        </p:cTn>
                                        <p:tgtEl>
                                          <p:spTgt spid="31"/>
                                        </p:tgtEl>
                                        <p:attrNameLst>
                                          <p:attrName>style.visibility</p:attrName>
                                        </p:attrNameLst>
                                      </p:cBhvr>
                                      <p:to>
                                        <p:strVal val="hidden"/>
                                      </p:to>
                                    </p:set>
                                  </p:childTnLst>
                                </p:cTn>
                              </p:par>
                              <p:par>
                                <p:cTn id="164" presetID="14" presetClass="exit" presetSubtype="10" fill="hold" grpId="0" nodeType="withEffect">
                                  <p:stCondLst>
                                    <p:cond delay="0"/>
                                  </p:stCondLst>
                                  <p:childTnLst>
                                    <p:animEffect transition="out" filter="randombar(horizontal)">
                                      <p:cBhvr>
                                        <p:cTn id="165" dur="500"/>
                                        <p:tgtEl>
                                          <p:spTgt spid="10"/>
                                        </p:tgtEl>
                                      </p:cBhvr>
                                    </p:animEffect>
                                    <p:set>
                                      <p:cBhvr>
                                        <p:cTn id="166" dur="1" fill="hold">
                                          <p:stCondLst>
                                            <p:cond delay="499"/>
                                          </p:stCondLst>
                                        </p:cTn>
                                        <p:tgtEl>
                                          <p:spTgt spid="10"/>
                                        </p:tgtEl>
                                        <p:attrNameLst>
                                          <p:attrName>style.visibility</p:attrName>
                                        </p:attrNameLst>
                                      </p:cBhvr>
                                      <p:to>
                                        <p:strVal val="hidden"/>
                                      </p:to>
                                    </p:set>
                                  </p:childTnLst>
                                </p:cTn>
                              </p:par>
                            </p:childTnLst>
                          </p:cTn>
                        </p:par>
                        <p:par>
                          <p:cTn id="167" fill="hold">
                            <p:stCondLst>
                              <p:cond delay="6500"/>
                            </p:stCondLst>
                            <p:childTnLst>
                              <p:par>
                                <p:cTn id="168" presetID="14" presetClass="entr" presetSubtype="10" fill="hold" grpId="0" nodeType="afterEffect">
                                  <p:stCondLst>
                                    <p:cond delay="0"/>
                                  </p:stCondLst>
                                  <p:childTnLst>
                                    <p:set>
                                      <p:cBhvr>
                                        <p:cTn id="169" dur="1" fill="hold">
                                          <p:stCondLst>
                                            <p:cond delay="0"/>
                                          </p:stCondLst>
                                        </p:cTn>
                                        <p:tgtEl>
                                          <p:spTgt spid="65"/>
                                        </p:tgtEl>
                                        <p:attrNameLst>
                                          <p:attrName>style.visibility</p:attrName>
                                        </p:attrNameLst>
                                      </p:cBhvr>
                                      <p:to>
                                        <p:strVal val="visible"/>
                                      </p:to>
                                    </p:set>
                                    <p:animEffect transition="in" filter="randombar(horizontal)">
                                      <p:cBhvr>
                                        <p:cTn id="170" dur="500"/>
                                        <p:tgtEl>
                                          <p:spTgt spid="65"/>
                                        </p:tgtEl>
                                      </p:cBhvr>
                                    </p:animEffect>
                                  </p:childTnLst>
                                </p:cTn>
                              </p:par>
                              <p:par>
                                <p:cTn id="171" presetID="14" presetClass="entr" presetSubtype="10" fill="hold" grpId="0" nodeType="withEffect">
                                  <p:stCondLst>
                                    <p:cond delay="0"/>
                                  </p:stCondLst>
                                  <p:childTnLst>
                                    <p:set>
                                      <p:cBhvr>
                                        <p:cTn id="172" dur="1" fill="hold">
                                          <p:stCondLst>
                                            <p:cond delay="0"/>
                                          </p:stCondLst>
                                        </p:cTn>
                                        <p:tgtEl>
                                          <p:spTgt spid="66"/>
                                        </p:tgtEl>
                                        <p:attrNameLst>
                                          <p:attrName>style.visibility</p:attrName>
                                        </p:attrNameLst>
                                      </p:cBhvr>
                                      <p:to>
                                        <p:strVal val="visible"/>
                                      </p:to>
                                    </p:set>
                                    <p:animEffect transition="in" filter="randombar(horizontal)">
                                      <p:cBhvr>
                                        <p:cTn id="173" dur="500"/>
                                        <p:tgtEl>
                                          <p:spTgt spid="66"/>
                                        </p:tgtEl>
                                      </p:cBhvr>
                                    </p:animEffect>
                                  </p:childTnLst>
                                </p:cTn>
                              </p:par>
                              <p:par>
                                <p:cTn id="174" presetID="45" presetClass="exit" presetSubtype="0" fill="hold" grpId="0" nodeType="withEffect">
                                  <p:stCondLst>
                                    <p:cond delay="0"/>
                                  </p:stCondLst>
                                  <p:childTnLst>
                                    <p:animEffect transition="out" filter="fade">
                                      <p:cBhvr>
                                        <p:cTn id="175" dur="500"/>
                                        <p:tgtEl>
                                          <p:spTgt spid="28"/>
                                        </p:tgtEl>
                                      </p:cBhvr>
                                    </p:animEffect>
                                    <p:anim calcmode="lin" valueType="num">
                                      <p:cBhvr>
                                        <p:cTn id="176" dur="500"/>
                                        <p:tgtEl>
                                          <p:spTgt spid="2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7" dur="500"/>
                                        <p:tgtEl>
                                          <p:spTgt spid="28"/>
                                        </p:tgtEl>
                                        <p:attrNameLst>
                                          <p:attrName>ppt_h</p:attrName>
                                        </p:attrNameLst>
                                      </p:cBhvr>
                                      <p:tavLst>
                                        <p:tav tm="0">
                                          <p:val>
                                            <p:strVal val="ppt_h"/>
                                          </p:val>
                                        </p:tav>
                                        <p:tav tm="100000">
                                          <p:val>
                                            <p:strVal val="ppt_h"/>
                                          </p:val>
                                        </p:tav>
                                      </p:tavLst>
                                    </p:anim>
                                    <p:set>
                                      <p:cBhvr>
                                        <p:cTn id="178" dur="1" fill="hold">
                                          <p:stCondLst>
                                            <p:cond delay="499"/>
                                          </p:stCondLst>
                                        </p:cTn>
                                        <p:tgtEl>
                                          <p:spTgt spid="28"/>
                                        </p:tgtEl>
                                        <p:attrNameLst>
                                          <p:attrName>style.visibility</p:attrName>
                                        </p:attrNameLst>
                                      </p:cBhvr>
                                      <p:to>
                                        <p:strVal val="hidden"/>
                                      </p:to>
                                    </p:set>
                                  </p:childTnLst>
                                </p:cTn>
                              </p:par>
                              <p:par>
                                <p:cTn id="179" presetID="45" presetClass="exit" presetSubtype="0" fill="hold" grpId="0" nodeType="withEffect">
                                  <p:stCondLst>
                                    <p:cond delay="0"/>
                                  </p:stCondLst>
                                  <p:childTnLst>
                                    <p:animEffect transition="out" filter="fade">
                                      <p:cBhvr>
                                        <p:cTn id="180" dur="500"/>
                                        <p:tgtEl>
                                          <p:spTgt spid="21"/>
                                        </p:tgtEl>
                                      </p:cBhvr>
                                    </p:animEffect>
                                    <p:anim calcmode="lin" valueType="num">
                                      <p:cBhvr>
                                        <p:cTn id="181" dur="50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2" dur="500"/>
                                        <p:tgtEl>
                                          <p:spTgt spid="21"/>
                                        </p:tgtEl>
                                        <p:attrNameLst>
                                          <p:attrName>ppt_h</p:attrName>
                                        </p:attrNameLst>
                                      </p:cBhvr>
                                      <p:tavLst>
                                        <p:tav tm="0">
                                          <p:val>
                                            <p:strVal val="ppt_h"/>
                                          </p:val>
                                        </p:tav>
                                        <p:tav tm="100000">
                                          <p:val>
                                            <p:strVal val="ppt_h"/>
                                          </p:val>
                                        </p:tav>
                                      </p:tavLst>
                                    </p:anim>
                                    <p:set>
                                      <p:cBhvr>
                                        <p:cTn id="183" dur="1" fill="hold">
                                          <p:stCondLst>
                                            <p:cond delay="499"/>
                                          </p:stCondLst>
                                        </p:cTn>
                                        <p:tgtEl>
                                          <p:spTgt spid="21"/>
                                        </p:tgtEl>
                                        <p:attrNameLst>
                                          <p:attrName>style.visibility</p:attrName>
                                        </p:attrNameLst>
                                      </p:cBhvr>
                                      <p:to>
                                        <p:strVal val="hidden"/>
                                      </p:to>
                                    </p:set>
                                  </p:childTnLst>
                                </p:cTn>
                              </p:par>
                            </p:childTnLst>
                          </p:cTn>
                        </p:par>
                        <p:par>
                          <p:cTn id="184" fill="hold">
                            <p:stCondLst>
                              <p:cond delay="7000"/>
                            </p:stCondLst>
                            <p:childTnLst>
                              <p:par>
                                <p:cTn id="185" presetID="45" presetClass="entr" presetSubtype="0" fill="hold" grpId="0" nodeType="afterEffect">
                                  <p:stCondLst>
                                    <p:cond delay="0"/>
                                  </p:stCondLst>
                                  <p:childTnLst>
                                    <p:set>
                                      <p:cBhvr>
                                        <p:cTn id="186" dur="1" fill="hold">
                                          <p:stCondLst>
                                            <p:cond delay="0"/>
                                          </p:stCondLst>
                                        </p:cTn>
                                        <p:tgtEl>
                                          <p:spTgt spid="67"/>
                                        </p:tgtEl>
                                        <p:attrNameLst>
                                          <p:attrName>style.visibility</p:attrName>
                                        </p:attrNameLst>
                                      </p:cBhvr>
                                      <p:to>
                                        <p:strVal val="visible"/>
                                      </p:to>
                                    </p:set>
                                    <p:animEffect transition="in" filter="fade">
                                      <p:cBhvr>
                                        <p:cTn id="187" dur="500"/>
                                        <p:tgtEl>
                                          <p:spTgt spid="67"/>
                                        </p:tgtEl>
                                      </p:cBhvr>
                                    </p:animEffect>
                                    <p:anim calcmode="lin" valueType="num">
                                      <p:cBhvr>
                                        <p:cTn id="188" dur="500" fill="hold"/>
                                        <p:tgtEl>
                                          <p:spTgt spid="67"/>
                                        </p:tgtEl>
                                        <p:attrNameLst>
                                          <p:attrName>ppt_w</p:attrName>
                                        </p:attrNameLst>
                                      </p:cBhvr>
                                      <p:tavLst>
                                        <p:tav tm="0" fmla="#ppt_w*sin(2.5*pi*$)">
                                          <p:val>
                                            <p:fltVal val="0"/>
                                          </p:val>
                                        </p:tav>
                                        <p:tav tm="100000">
                                          <p:val>
                                            <p:fltVal val="1"/>
                                          </p:val>
                                        </p:tav>
                                      </p:tavLst>
                                    </p:anim>
                                    <p:anim calcmode="lin" valueType="num">
                                      <p:cBhvr>
                                        <p:cTn id="189" dur="500" fill="hold"/>
                                        <p:tgtEl>
                                          <p:spTgt spid="67"/>
                                        </p:tgtEl>
                                        <p:attrNameLst>
                                          <p:attrName>ppt_h</p:attrName>
                                        </p:attrNameLst>
                                      </p:cBhvr>
                                      <p:tavLst>
                                        <p:tav tm="0">
                                          <p:val>
                                            <p:strVal val="#ppt_h"/>
                                          </p:val>
                                        </p:tav>
                                        <p:tav tm="100000">
                                          <p:val>
                                            <p:strVal val="#ppt_h"/>
                                          </p:val>
                                        </p:tav>
                                      </p:tavLst>
                                    </p:anim>
                                  </p:childTnLst>
                                </p:cTn>
                              </p:par>
                              <p:par>
                                <p:cTn id="190" presetID="45" presetClass="entr" presetSubtype="0" fill="hold" grpId="0" nodeType="withEffect">
                                  <p:stCondLst>
                                    <p:cond delay="0"/>
                                  </p:stCondLst>
                                  <p:childTnLst>
                                    <p:set>
                                      <p:cBhvr>
                                        <p:cTn id="191" dur="1" fill="hold">
                                          <p:stCondLst>
                                            <p:cond delay="0"/>
                                          </p:stCondLst>
                                        </p:cTn>
                                        <p:tgtEl>
                                          <p:spTgt spid="68"/>
                                        </p:tgtEl>
                                        <p:attrNameLst>
                                          <p:attrName>style.visibility</p:attrName>
                                        </p:attrNameLst>
                                      </p:cBhvr>
                                      <p:to>
                                        <p:strVal val="visible"/>
                                      </p:to>
                                    </p:set>
                                    <p:animEffect transition="in" filter="fade">
                                      <p:cBhvr>
                                        <p:cTn id="192" dur="500"/>
                                        <p:tgtEl>
                                          <p:spTgt spid="68"/>
                                        </p:tgtEl>
                                      </p:cBhvr>
                                    </p:animEffect>
                                    <p:anim calcmode="lin" valueType="num">
                                      <p:cBhvr>
                                        <p:cTn id="193" dur="500" fill="hold"/>
                                        <p:tgtEl>
                                          <p:spTgt spid="68"/>
                                        </p:tgtEl>
                                        <p:attrNameLst>
                                          <p:attrName>ppt_w</p:attrName>
                                        </p:attrNameLst>
                                      </p:cBhvr>
                                      <p:tavLst>
                                        <p:tav tm="0" fmla="#ppt_w*sin(2.5*pi*$)">
                                          <p:val>
                                            <p:fltVal val="0"/>
                                          </p:val>
                                        </p:tav>
                                        <p:tav tm="100000">
                                          <p:val>
                                            <p:fltVal val="1"/>
                                          </p:val>
                                        </p:tav>
                                      </p:tavLst>
                                    </p:anim>
                                    <p:anim calcmode="lin" valueType="num">
                                      <p:cBhvr>
                                        <p:cTn id="194" dur="500" fill="hold"/>
                                        <p:tgtEl>
                                          <p:spTgt spid="68"/>
                                        </p:tgtEl>
                                        <p:attrNameLst>
                                          <p:attrName>ppt_h</p:attrName>
                                        </p:attrNameLst>
                                      </p:cBhvr>
                                      <p:tavLst>
                                        <p:tav tm="0">
                                          <p:val>
                                            <p:strVal val="#ppt_h"/>
                                          </p:val>
                                        </p:tav>
                                        <p:tav tm="100000">
                                          <p:val>
                                            <p:strVal val="#ppt_h"/>
                                          </p:val>
                                        </p:tav>
                                      </p:tavLst>
                                    </p:anim>
                                  </p:childTnLst>
                                </p:cTn>
                              </p:par>
                              <p:par>
                                <p:cTn id="195" presetID="45" presetClass="exit" presetSubtype="0" fill="hold" grpId="0" nodeType="withEffect">
                                  <p:stCondLst>
                                    <p:cond delay="0"/>
                                  </p:stCondLst>
                                  <p:childTnLst>
                                    <p:animEffect transition="out" filter="fade">
                                      <p:cBhvr>
                                        <p:cTn id="196" dur="500"/>
                                        <p:tgtEl>
                                          <p:spTgt spid="26"/>
                                        </p:tgtEl>
                                      </p:cBhvr>
                                    </p:animEffect>
                                    <p:anim calcmode="lin" valueType="num">
                                      <p:cBhvr>
                                        <p:cTn id="197" dur="50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8" dur="500"/>
                                        <p:tgtEl>
                                          <p:spTgt spid="26"/>
                                        </p:tgtEl>
                                        <p:attrNameLst>
                                          <p:attrName>ppt_h</p:attrName>
                                        </p:attrNameLst>
                                      </p:cBhvr>
                                      <p:tavLst>
                                        <p:tav tm="0">
                                          <p:val>
                                            <p:strVal val="ppt_h"/>
                                          </p:val>
                                        </p:tav>
                                        <p:tav tm="100000">
                                          <p:val>
                                            <p:strVal val="ppt_h"/>
                                          </p:val>
                                        </p:tav>
                                      </p:tavLst>
                                    </p:anim>
                                    <p:set>
                                      <p:cBhvr>
                                        <p:cTn id="199" dur="1" fill="hold">
                                          <p:stCondLst>
                                            <p:cond delay="499"/>
                                          </p:stCondLst>
                                        </p:cTn>
                                        <p:tgtEl>
                                          <p:spTgt spid="26"/>
                                        </p:tgtEl>
                                        <p:attrNameLst>
                                          <p:attrName>style.visibility</p:attrName>
                                        </p:attrNameLst>
                                      </p:cBhvr>
                                      <p:to>
                                        <p:strVal val="hidden"/>
                                      </p:to>
                                    </p:set>
                                  </p:childTnLst>
                                </p:cTn>
                              </p:par>
                              <p:par>
                                <p:cTn id="200" presetID="45" presetClass="exit" presetSubtype="0" fill="hold" grpId="0" nodeType="withEffect">
                                  <p:stCondLst>
                                    <p:cond delay="0"/>
                                  </p:stCondLst>
                                  <p:childTnLst>
                                    <p:animEffect transition="out" filter="fade">
                                      <p:cBhvr>
                                        <p:cTn id="201" dur="500"/>
                                        <p:tgtEl>
                                          <p:spTgt spid="9"/>
                                        </p:tgtEl>
                                      </p:cBhvr>
                                    </p:animEffect>
                                    <p:anim calcmode="lin" valueType="num">
                                      <p:cBhvr>
                                        <p:cTn id="202" dur="5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3" dur="500"/>
                                        <p:tgtEl>
                                          <p:spTgt spid="9"/>
                                        </p:tgtEl>
                                        <p:attrNameLst>
                                          <p:attrName>ppt_h</p:attrName>
                                        </p:attrNameLst>
                                      </p:cBhvr>
                                      <p:tavLst>
                                        <p:tav tm="0">
                                          <p:val>
                                            <p:strVal val="ppt_h"/>
                                          </p:val>
                                        </p:tav>
                                        <p:tav tm="100000">
                                          <p:val>
                                            <p:strVal val="ppt_h"/>
                                          </p:val>
                                        </p:tav>
                                      </p:tavLst>
                                    </p:anim>
                                    <p:set>
                                      <p:cBhvr>
                                        <p:cTn id="204" dur="1" fill="hold">
                                          <p:stCondLst>
                                            <p:cond delay="499"/>
                                          </p:stCondLst>
                                        </p:cTn>
                                        <p:tgtEl>
                                          <p:spTgt spid="9"/>
                                        </p:tgtEl>
                                        <p:attrNameLst>
                                          <p:attrName>style.visibility</p:attrName>
                                        </p:attrNameLst>
                                      </p:cBhvr>
                                      <p:to>
                                        <p:strVal val="hidden"/>
                                      </p:to>
                                    </p:set>
                                  </p:childTnLst>
                                </p:cTn>
                              </p:par>
                            </p:childTnLst>
                          </p:cTn>
                        </p:par>
                        <p:par>
                          <p:cTn id="205" fill="hold">
                            <p:stCondLst>
                              <p:cond delay="7500"/>
                            </p:stCondLst>
                            <p:childTnLst>
                              <p:par>
                                <p:cTn id="206" presetID="45" presetClass="entr" presetSubtype="0" fill="hold" grpId="0" nodeType="afterEffect">
                                  <p:stCondLst>
                                    <p:cond delay="0"/>
                                  </p:stCondLst>
                                  <p:childTnLst>
                                    <p:set>
                                      <p:cBhvr>
                                        <p:cTn id="207" dur="1" fill="hold">
                                          <p:stCondLst>
                                            <p:cond delay="0"/>
                                          </p:stCondLst>
                                        </p:cTn>
                                        <p:tgtEl>
                                          <p:spTgt spid="69"/>
                                        </p:tgtEl>
                                        <p:attrNameLst>
                                          <p:attrName>style.visibility</p:attrName>
                                        </p:attrNameLst>
                                      </p:cBhvr>
                                      <p:to>
                                        <p:strVal val="visible"/>
                                      </p:to>
                                    </p:set>
                                    <p:animEffect transition="in" filter="fade">
                                      <p:cBhvr>
                                        <p:cTn id="208" dur="500"/>
                                        <p:tgtEl>
                                          <p:spTgt spid="69"/>
                                        </p:tgtEl>
                                      </p:cBhvr>
                                    </p:animEffect>
                                    <p:anim calcmode="lin" valueType="num">
                                      <p:cBhvr>
                                        <p:cTn id="209" dur="500" fill="hold"/>
                                        <p:tgtEl>
                                          <p:spTgt spid="69"/>
                                        </p:tgtEl>
                                        <p:attrNameLst>
                                          <p:attrName>ppt_w</p:attrName>
                                        </p:attrNameLst>
                                      </p:cBhvr>
                                      <p:tavLst>
                                        <p:tav tm="0" fmla="#ppt_w*sin(2.5*pi*$)">
                                          <p:val>
                                            <p:fltVal val="0"/>
                                          </p:val>
                                        </p:tav>
                                        <p:tav tm="100000">
                                          <p:val>
                                            <p:fltVal val="1"/>
                                          </p:val>
                                        </p:tav>
                                      </p:tavLst>
                                    </p:anim>
                                    <p:anim calcmode="lin" valueType="num">
                                      <p:cBhvr>
                                        <p:cTn id="210" dur="500" fill="hold"/>
                                        <p:tgtEl>
                                          <p:spTgt spid="69"/>
                                        </p:tgtEl>
                                        <p:attrNameLst>
                                          <p:attrName>ppt_h</p:attrName>
                                        </p:attrNameLst>
                                      </p:cBhvr>
                                      <p:tavLst>
                                        <p:tav tm="0">
                                          <p:val>
                                            <p:strVal val="#ppt_h"/>
                                          </p:val>
                                        </p:tav>
                                        <p:tav tm="100000">
                                          <p:val>
                                            <p:strVal val="#ppt_h"/>
                                          </p:val>
                                        </p:tav>
                                      </p:tavLst>
                                    </p:anim>
                                  </p:childTnLst>
                                </p:cTn>
                              </p:par>
                              <p:par>
                                <p:cTn id="211" presetID="45" presetClass="entr" presetSubtype="0" fill="hold" grpId="0" nodeType="withEffect">
                                  <p:stCondLst>
                                    <p:cond delay="0"/>
                                  </p:stCondLst>
                                  <p:childTnLst>
                                    <p:set>
                                      <p:cBhvr>
                                        <p:cTn id="212" dur="1" fill="hold">
                                          <p:stCondLst>
                                            <p:cond delay="0"/>
                                          </p:stCondLst>
                                        </p:cTn>
                                        <p:tgtEl>
                                          <p:spTgt spid="70"/>
                                        </p:tgtEl>
                                        <p:attrNameLst>
                                          <p:attrName>style.visibility</p:attrName>
                                        </p:attrNameLst>
                                      </p:cBhvr>
                                      <p:to>
                                        <p:strVal val="visible"/>
                                      </p:to>
                                    </p:set>
                                    <p:animEffect transition="in" filter="fade">
                                      <p:cBhvr>
                                        <p:cTn id="213" dur="500"/>
                                        <p:tgtEl>
                                          <p:spTgt spid="70"/>
                                        </p:tgtEl>
                                      </p:cBhvr>
                                    </p:animEffect>
                                    <p:anim calcmode="lin" valueType="num">
                                      <p:cBhvr>
                                        <p:cTn id="214" dur="500" fill="hold"/>
                                        <p:tgtEl>
                                          <p:spTgt spid="70"/>
                                        </p:tgtEl>
                                        <p:attrNameLst>
                                          <p:attrName>ppt_w</p:attrName>
                                        </p:attrNameLst>
                                      </p:cBhvr>
                                      <p:tavLst>
                                        <p:tav tm="0" fmla="#ppt_w*sin(2.5*pi*$)">
                                          <p:val>
                                            <p:fltVal val="0"/>
                                          </p:val>
                                        </p:tav>
                                        <p:tav tm="100000">
                                          <p:val>
                                            <p:fltVal val="1"/>
                                          </p:val>
                                        </p:tav>
                                      </p:tavLst>
                                    </p:anim>
                                    <p:anim calcmode="lin" valueType="num">
                                      <p:cBhvr>
                                        <p:cTn id="215" dur="500" fill="hold"/>
                                        <p:tgtEl>
                                          <p:spTgt spid="70"/>
                                        </p:tgtEl>
                                        <p:attrNameLst>
                                          <p:attrName>ppt_h</p:attrName>
                                        </p:attrNameLst>
                                      </p:cBhvr>
                                      <p:tavLst>
                                        <p:tav tm="0">
                                          <p:val>
                                            <p:strVal val="#ppt_h"/>
                                          </p:val>
                                        </p:tav>
                                        <p:tav tm="100000">
                                          <p:val>
                                            <p:strVal val="#ppt_h"/>
                                          </p:val>
                                        </p:tav>
                                      </p:tavLst>
                                    </p:anim>
                                  </p:childTnLst>
                                </p:cTn>
                              </p:par>
                              <p:par>
                                <p:cTn id="216" presetID="21" presetClass="exit" presetSubtype="1" fill="hold" grpId="0" nodeType="withEffect">
                                  <p:stCondLst>
                                    <p:cond delay="0"/>
                                  </p:stCondLst>
                                  <p:childTnLst>
                                    <p:animEffect transition="out" filter="wheel(1)">
                                      <p:cBhvr>
                                        <p:cTn id="217" dur="500"/>
                                        <p:tgtEl>
                                          <p:spTgt spid="30"/>
                                        </p:tgtEl>
                                      </p:cBhvr>
                                    </p:animEffect>
                                    <p:set>
                                      <p:cBhvr>
                                        <p:cTn id="218" dur="1" fill="hold">
                                          <p:stCondLst>
                                            <p:cond delay="499"/>
                                          </p:stCondLst>
                                        </p:cTn>
                                        <p:tgtEl>
                                          <p:spTgt spid="30"/>
                                        </p:tgtEl>
                                        <p:attrNameLst>
                                          <p:attrName>style.visibility</p:attrName>
                                        </p:attrNameLst>
                                      </p:cBhvr>
                                      <p:to>
                                        <p:strVal val="hidden"/>
                                      </p:to>
                                    </p:set>
                                  </p:childTnLst>
                                </p:cTn>
                              </p:par>
                            </p:childTnLst>
                          </p:cTn>
                        </p:par>
                        <p:par>
                          <p:cTn id="219" fill="hold">
                            <p:stCondLst>
                              <p:cond delay="8000"/>
                            </p:stCondLst>
                            <p:childTnLst>
                              <p:par>
                                <p:cTn id="220" presetID="21" presetClass="entr" presetSubtype="1" fill="hold" grpId="0" nodeType="afterEffect">
                                  <p:stCondLst>
                                    <p:cond delay="0"/>
                                  </p:stCondLst>
                                  <p:childTnLst>
                                    <p:set>
                                      <p:cBhvr>
                                        <p:cTn id="221" dur="1" fill="hold">
                                          <p:stCondLst>
                                            <p:cond delay="0"/>
                                          </p:stCondLst>
                                        </p:cTn>
                                        <p:tgtEl>
                                          <p:spTgt spid="71"/>
                                        </p:tgtEl>
                                        <p:attrNameLst>
                                          <p:attrName>style.visibility</p:attrName>
                                        </p:attrNameLst>
                                      </p:cBhvr>
                                      <p:to>
                                        <p:strVal val="visible"/>
                                      </p:to>
                                    </p:set>
                                    <p:animEffect transition="in" filter="wheel(1)">
                                      <p:cBhvr>
                                        <p:cTn id="222" dur="500"/>
                                        <p:tgtEl>
                                          <p:spTgt spid="71"/>
                                        </p:tgtEl>
                                      </p:cBhvr>
                                    </p:animEffect>
                                  </p:childTnLst>
                                </p:cTn>
                              </p:par>
                              <p:par>
                                <p:cTn id="223" presetID="21" presetClass="entr" presetSubtype="1" fill="hold" grpId="0" nodeType="withEffect">
                                  <p:stCondLst>
                                    <p:cond delay="0"/>
                                  </p:stCondLst>
                                  <p:childTnLst>
                                    <p:set>
                                      <p:cBhvr>
                                        <p:cTn id="224" dur="1" fill="hold">
                                          <p:stCondLst>
                                            <p:cond delay="0"/>
                                          </p:stCondLst>
                                        </p:cTn>
                                        <p:tgtEl>
                                          <p:spTgt spid="72"/>
                                        </p:tgtEl>
                                        <p:attrNameLst>
                                          <p:attrName>style.visibility</p:attrName>
                                        </p:attrNameLst>
                                      </p:cBhvr>
                                      <p:to>
                                        <p:strVal val="visible"/>
                                      </p:to>
                                    </p:set>
                                    <p:animEffect transition="in" filter="wheel(1)">
                                      <p:cBhvr>
                                        <p:cTn id="225" dur="500"/>
                                        <p:tgtEl>
                                          <p:spTgt spid="72"/>
                                        </p:tgtEl>
                                      </p:cBhvr>
                                    </p:animEffect>
                                  </p:childTnLst>
                                </p:cTn>
                              </p:par>
                            </p:childTnLst>
                          </p:cTn>
                        </p:par>
                        <p:par>
                          <p:cTn id="226" fill="hold">
                            <p:stCondLst>
                              <p:cond delay="8500"/>
                            </p:stCondLst>
                            <p:childTnLst>
                              <p:par>
                                <p:cTn id="227" presetID="45" presetClass="exit" presetSubtype="0" fill="hold" grpId="0" nodeType="afterEffect">
                                  <p:stCondLst>
                                    <p:cond delay="0"/>
                                  </p:stCondLst>
                                  <p:childTnLst>
                                    <p:animEffect transition="out" filter="fade">
                                      <p:cBhvr>
                                        <p:cTn id="228" dur="500"/>
                                        <p:tgtEl>
                                          <p:spTgt spid="40"/>
                                        </p:tgtEl>
                                      </p:cBhvr>
                                    </p:animEffect>
                                    <p:anim calcmode="lin" valueType="num">
                                      <p:cBhvr>
                                        <p:cTn id="229" dur="5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0" dur="500"/>
                                        <p:tgtEl>
                                          <p:spTgt spid="40"/>
                                        </p:tgtEl>
                                        <p:attrNameLst>
                                          <p:attrName>ppt_h</p:attrName>
                                        </p:attrNameLst>
                                      </p:cBhvr>
                                      <p:tavLst>
                                        <p:tav tm="0">
                                          <p:val>
                                            <p:strVal val="ppt_h"/>
                                          </p:val>
                                        </p:tav>
                                        <p:tav tm="100000">
                                          <p:val>
                                            <p:strVal val="ppt_h"/>
                                          </p:val>
                                        </p:tav>
                                      </p:tavLst>
                                    </p:anim>
                                    <p:set>
                                      <p:cBhvr>
                                        <p:cTn id="231" dur="1" fill="hold">
                                          <p:stCondLst>
                                            <p:cond delay="499"/>
                                          </p:stCondLst>
                                        </p:cTn>
                                        <p:tgtEl>
                                          <p:spTgt spid="40"/>
                                        </p:tgtEl>
                                        <p:attrNameLst>
                                          <p:attrName>style.visibility</p:attrName>
                                        </p:attrNameLst>
                                      </p:cBhvr>
                                      <p:to>
                                        <p:strVal val="hidden"/>
                                      </p:to>
                                    </p:set>
                                  </p:childTnLst>
                                </p:cTn>
                              </p:par>
                              <p:par>
                                <p:cTn id="232" presetID="45" presetClass="exit" presetSubtype="0" fill="hold" grpId="0" nodeType="withEffect">
                                  <p:stCondLst>
                                    <p:cond delay="0"/>
                                  </p:stCondLst>
                                  <p:childTnLst>
                                    <p:animEffect transition="out" filter="fade">
                                      <p:cBhvr>
                                        <p:cTn id="233" dur="500"/>
                                        <p:tgtEl>
                                          <p:spTgt spid="16"/>
                                        </p:tgtEl>
                                      </p:cBhvr>
                                    </p:animEffect>
                                    <p:anim calcmode="lin" valueType="num">
                                      <p:cBhvr>
                                        <p:cTn id="234" dur="5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5" dur="500"/>
                                        <p:tgtEl>
                                          <p:spTgt spid="16"/>
                                        </p:tgtEl>
                                        <p:attrNameLst>
                                          <p:attrName>ppt_h</p:attrName>
                                        </p:attrNameLst>
                                      </p:cBhvr>
                                      <p:tavLst>
                                        <p:tav tm="0">
                                          <p:val>
                                            <p:strVal val="ppt_h"/>
                                          </p:val>
                                        </p:tav>
                                        <p:tav tm="100000">
                                          <p:val>
                                            <p:strVal val="ppt_h"/>
                                          </p:val>
                                        </p:tav>
                                      </p:tavLst>
                                    </p:anim>
                                    <p:set>
                                      <p:cBhvr>
                                        <p:cTn id="236" dur="1" fill="hold">
                                          <p:stCondLst>
                                            <p:cond delay="499"/>
                                          </p:stCondLst>
                                        </p:cTn>
                                        <p:tgtEl>
                                          <p:spTgt spid="16"/>
                                        </p:tgtEl>
                                        <p:attrNameLst>
                                          <p:attrName>style.visibility</p:attrName>
                                        </p:attrNameLst>
                                      </p:cBhvr>
                                      <p:to>
                                        <p:strVal val="hidden"/>
                                      </p:to>
                                    </p:set>
                                  </p:childTnLst>
                                </p:cTn>
                              </p:par>
                            </p:childTnLst>
                          </p:cTn>
                        </p:par>
                        <p:par>
                          <p:cTn id="237" fill="hold">
                            <p:stCondLst>
                              <p:cond delay="9000"/>
                            </p:stCondLst>
                            <p:childTnLst>
                              <p:par>
                                <p:cTn id="238" presetID="45" presetClass="entr" presetSubtype="0" fill="hold" grpId="0" nodeType="afterEffect">
                                  <p:stCondLst>
                                    <p:cond delay="0"/>
                                  </p:stCondLst>
                                  <p:childTnLst>
                                    <p:set>
                                      <p:cBhvr>
                                        <p:cTn id="239" dur="1" fill="hold">
                                          <p:stCondLst>
                                            <p:cond delay="0"/>
                                          </p:stCondLst>
                                        </p:cTn>
                                        <p:tgtEl>
                                          <p:spTgt spid="73"/>
                                        </p:tgtEl>
                                        <p:attrNameLst>
                                          <p:attrName>style.visibility</p:attrName>
                                        </p:attrNameLst>
                                      </p:cBhvr>
                                      <p:to>
                                        <p:strVal val="visible"/>
                                      </p:to>
                                    </p:set>
                                    <p:animEffect transition="in" filter="fade">
                                      <p:cBhvr>
                                        <p:cTn id="240" dur="500"/>
                                        <p:tgtEl>
                                          <p:spTgt spid="73"/>
                                        </p:tgtEl>
                                      </p:cBhvr>
                                    </p:animEffect>
                                    <p:anim calcmode="lin" valueType="num">
                                      <p:cBhvr>
                                        <p:cTn id="241" dur="500" fill="hold"/>
                                        <p:tgtEl>
                                          <p:spTgt spid="73"/>
                                        </p:tgtEl>
                                        <p:attrNameLst>
                                          <p:attrName>ppt_w</p:attrName>
                                        </p:attrNameLst>
                                      </p:cBhvr>
                                      <p:tavLst>
                                        <p:tav tm="0" fmla="#ppt_w*sin(2.5*pi*$)">
                                          <p:val>
                                            <p:fltVal val="0"/>
                                          </p:val>
                                        </p:tav>
                                        <p:tav tm="100000">
                                          <p:val>
                                            <p:fltVal val="1"/>
                                          </p:val>
                                        </p:tav>
                                      </p:tavLst>
                                    </p:anim>
                                    <p:anim calcmode="lin" valueType="num">
                                      <p:cBhvr>
                                        <p:cTn id="242" dur="500" fill="hold"/>
                                        <p:tgtEl>
                                          <p:spTgt spid="73"/>
                                        </p:tgtEl>
                                        <p:attrNameLst>
                                          <p:attrName>ppt_h</p:attrName>
                                        </p:attrNameLst>
                                      </p:cBhvr>
                                      <p:tavLst>
                                        <p:tav tm="0">
                                          <p:val>
                                            <p:strVal val="#ppt_h"/>
                                          </p:val>
                                        </p:tav>
                                        <p:tav tm="100000">
                                          <p:val>
                                            <p:strVal val="#ppt_h"/>
                                          </p:val>
                                        </p:tav>
                                      </p:tavLst>
                                    </p:anim>
                                  </p:childTnLst>
                                </p:cTn>
                              </p:par>
                              <p:par>
                                <p:cTn id="243" presetID="45" presetClass="entr" presetSubtype="0" fill="hold" grpId="0" nodeType="withEffect">
                                  <p:stCondLst>
                                    <p:cond delay="0"/>
                                  </p:stCondLst>
                                  <p:childTnLst>
                                    <p:set>
                                      <p:cBhvr>
                                        <p:cTn id="244" dur="1" fill="hold">
                                          <p:stCondLst>
                                            <p:cond delay="0"/>
                                          </p:stCondLst>
                                        </p:cTn>
                                        <p:tgtEl>
                                          <p:spTgt spid="74"/>
                                        </p:tgtEl>
                                        <p:attrNameLst>
                                          <p:attrName>style.visibility</p:attrName>
                                        </p:attrNameLst>
                                      </p:cBhvr>
                                      <p:to>
                                        <p:strVal val="visible"/>
                                      </p:to>
                                    </p:set>
                                    <p:animEffect transition="in" filter="fade">
                                      <p:cBhvr>
                                        <p:cTn id="245" dur="500"/>
                                        <p:tgtEl>
                                          <p:spTgt spid="74"/>
                                        </p:tgtEl>
                                      </p:cBhvr>
                                    </p:animEffect>
                                    <p:anim calcmode="lin" valueType="num">
                                      <p:cBhvr>
                                        <p:cTn id="246" dur="500" fill="hold"/>
                                        <p:tgtEl>
                                          <p:spTgt spid="74"/>
                                        </p:tgtEl>
                                        <p:attrNameLst>
                                          <p:attrName>ppt_w</p:attrName>
                                        </p:attrNameLst>
                                      </p:cBhvr>
                                      <p:tavLst>
                                        <p:tav tm="0" fmla="#ppt_w*sin(2.5*pi*$)">
                                          <p:val>
                                            <p:fltVal val="0"/>
                                          </p:val>
                                        </p:tav>
                                        <p:tav tm="100000">
                                          <p:val>
                                            <p:fltVal val="1"/>
                                          </p:val>
                                        </p:tav>
                                      </p:tavLst>
                                    </p:anim>
                                    <p:anim calcmode="lin" valueType="num">
                                      <p:cBhvr>
                                        <p:cTn id="247" dur="500" fill="hold"/>
                                        <p:tgtEl>
                                          <p:spTgt spid="74"/>
                                        </p:tgtEl>
                                        <p:attrNameLst>
                                          <p:attrName>ppt_h</p:attrName>
                                        </p:attrNameLst>
                                      </p:cBhvr>
                                      <p:tavLst>
                                        <p:tav tm="0">
                                          <p:val>
                                            <p:strVal val="#ppt_h"/>
                                          </p:val>
                                        </p:tav>
                                        <p:tav tm="100000">
                                          <p:val>
                                            <p:strVal val="#ppt_h"/>
                                          </p:val>
                                        </p:tav>
                                      </p:tavLst>
                                    </p:anim>
                                  </p:childTnLst>
                                </p:cTn>
                              </p:par>
                            </p:childTnLst>
                          </p:cTn>
                        </p:par>
                        <p:par>
                          <p:cTn id="248" fill="hold">
                            <p:stCondLst>
                              <p:cond delay="9500"/>
                            </p:stCondLst>
                            <p:childTnLst>
                              <p:par>
                                <p:cTn id="249" presetID="21" presetClass="exit" presetSubtype="1" fill="hold" grpId="0" nodeType="afterEffect">
                                  <p:stCondLst>
                                    <p:cond delay="0"/>
                                  </p:stCondLst>
                                  <p:childTnLst>
                                    <p:animEffect transition="out" filter="wheel(1)">
                                      <p:cBhvr>
                                        <p:cTn id="250" dur="500"/>
                                        <p:tgtEl>
                                          <p:spTgt spid="34"/>
                                        </p:tgtEl>
                                      </p:cBhvr>
                                    </p:animEffect>
                                    <p:set>
                                      <p:cBhvr>
                                        <p:cTn id="251" dur="1" fill="hold">
                                          <p:stCondLst>
                                            <p:cond delay="499"/>
                                          </p:stCondLst>
                                        </p:cTn>
                                        <p:tgtEl>
                                          <p:spTgt spid="34"/>
                                        </p:tgtEl>
                                        <p:attrNameLst>
                                          <p:attrName>style.visibility</p:attrName>
                                        </p:attrNameLst>
                                      </p:cBhvr>
                                      <p:to>
                                        <p:strVal val="hidden"/>
                                      </p:to>
                                    </p:set>
                                  </p:childTnLst>
                                </p:cTn>
                              </p:par>
                              <p:par>
                                <p:cTn id="252" presetID="21" presetClass="exit" presetSubtype="1" fill="hold" grpId="0" nodeType="withEffect">
                                  <p:stCondLst>
                                    <p:cond delay="0"/>
                                  </p:stCondLst>
                                  <p:childTnLst>
                                    <p:animEffect transition="out" filter="wheel(1)">
                                      <p:cBhvr>
                                        <p:cTn id="253" dur="500"/>
                                        <p:tgtEl>
                                          <p:spTgt spid="17"/>
                                        </p:tgtEl>
                                      </p:cBhvr>
                                    </p:animEffect>
                                    <p:set>
                                      <p:cBhvr>
                                        <p:cTn id="254" dur="1" fill="hold">
                                          <p:stCondLst>
                                            <p:cond delay="499"/>
                                          </p:stCondLst>
                                        </p:cTn>
                                        <p:tgtEl>
                                          <p:spTgt spid="17"/>
                                        </p:tgtEl>
                                        <p:attrNameLst>
                                          <p:attrName>style.visibility</p:attrName>
                                        </p:attrNameLst>
                                      </p:cBhvr>
                                      <p:to>
                                        <p:strVal val="hidden"/>
                                      </p:to>
                                    </p:set>
                                  </p:childTnLst>
                                </p:cTn>
                              </p:par>
                              <p:par>
                                <p:cTn id="255" presetID="21" presetClass="exit" presetSubtype="1" fill="hold" grpId="0" nodeType="withEffect">
                                  <p:stCondLst>
                                    <p:cond delay="0"/>
                                  </p:stCondLst>
                                  <p:childTnLst>
                                    <p:animEffect transition="out" filter="wheel(1)">
                                      <p:cBhvr>
                                        <p:cTn id="256" dur="500"/>
                                        <p:tgtEl>
                                          <p:spTgt spid="32"/>
                                        </p:tgtEl>
                                      </p:cBhvr>
                                    </p:animEffect>
                                    <p:set>
                                      <p:cBhvr>
                                        <p:cTn id="257" dur="1" fill="hold">
                                          <p:stCondLst>
                                            <p:cond delay="499"/>
                                          </p:stCondLst>
                                        </p:cTn>
                                        <p:tgtEl>
                                          <p:spTgt spid="32"/>
                                        </p:tgtEl>
                                        <p:attrNameLst>
                                          <p:attrName>style.visibility</p:attrName>
                                        </p:attrNameLst>
                                      </p:cBhvr>
                                      <p:to>
                                        <p:strVal val="hidden"/>
                                      </p:to>
                                    </p:set>
                                  </p:childTnLst>
                                </p:cTn>
                              </p:par>
                              <p:par>
                                <p:cTn id="258" presetID="21" presetClass="exit" presetSubtype="1" fill="hold" grpId="0" nodeType="withEffect">
                                  <p:stCondLst>
                                    <p:cond delay="0"/>
                                  </p:stCondLst>
                                  <p:childTnLst>
                                    <p:animEffect transition="out" filter="wheel(1)">
                                      <p:cBhvr>
                                        <p:cTn id="259" dur="500"/>
                                        <p:tgtEl>
                                          <p:spTgt spid="11"/>
                                        </p:tgtEl>
                                      </p:cBhvr>
                                    </p:animEffect>
                                    <p:set>
                                      <p:cBhvr>
                                        <p:cTn id="260" dur="1" fill="hold">
                                          <p:stCondLst>
                                            <p:cond delay="499"/>
                                          </p:stCondLst>
                                        </p:cTn>
                                        <p:tgtEl>
                                          <p:spTgt spid="11"/>
                                        </p:tgtEl>
                                        <p:attrNameLst>
                                          <p:attrName>style.visibility</p:attrName>
                                        </p:attrNameLst>
                                      </p:cBhvr>
                                      <p:to>
                                        <p:strVal val="hidden"/>
                                      </p:to>
                                    </p:set>
                                  </p:childTnLst>
                                </p:cTn>
                              </p:par>
                            </p:childTnLst>
                          </p:cTn>
                        </p:par>
                        <p:par>
                          <p:cTn id="261" fill="hold">
                            <p:stCondLst>
                              <p:cond delay="10000"/>
                            </p:stCondLst>
                            <p:childTnLst>
                              <p:par>
                                <p:cTn id="262" presetID="21" presetClass="entr" presetSubtype="1" fill="hold" grpId="0" nodeType="afterEffect">
                                  <p:stCondLst>
                                    <p:cond delay="0"/>
                                  </p:stCondLst>
                                  <p:childTnLst>
                                    <p:set>
                                      <p:cBhvr>
                                        <p:cTn id="263" dur="1" fill="hold">
                                          <p:stCondLst>
                                            <p:cond delay="0"/>
                                          </p:stCondLst>
                                        </p:cTn>
                                        <p:tgtEl>
                                          <p:spTgt spid="75"/>
                                        </p:tgtEl>
                                        <p:attrNameLst>
                                          <p:attrName>style.visibility</p:attrName>
                                        </p:attrNameLst>
                                      </p:cBhvr>
                                      <p:to>
                                        <p:strVal val="visible"/>
                                      </p:to>
                                    </p:set>
                                    <p:animEffect transition="in" filter="wheel(1)">
                                      <p:cBhvr>
                                        <p:cTn id="264" dur="500"/>
                                        <p:tgtEl>
                                          <p:spTgt spid="75"/>
                                        </p:tgtEl>
                                      </p:cBhvr>
                                    </p:animEffect>
                                  </p:childTnLst>
                                </p:cTn>
                              </p:par>
                              <p:par>
                                <p:cTn id="265" presetID="21" presetClass="entr" presetSubtype="1" fill="hold" grpId="0" nodeType="withEffect">
                                  <p:stCondLst>
                                    <p:cond delay="0"/>
                                  </p:stCondLst>
                                  <p:childTnLst>
                                    <p:set>
                                      <p:cBhvr>
                                        <p:cTn id="266" dur="1" fill="hold">
                                          <p:stCondLst>
                                            <p:cond delay="0"/>
                                          </p:stCondLst>
                                        </p:cTn>
                                        <p:tgtEl>
                                          <p:spTgt spid="76"/>
                                        </p:tgtEl>
                                        <p:attrNameLst>
                                          <p:attrName>style.visibility</p:attrName>
                                        </p:attrNameLst>
                                      </p:cBhvr>
                                      <p:to>
                                        <p:strVal val="visible"/>
                                      </p:to>
                                    </p:set>
                                    <p:animEffect transition="in" filter="wheel(1)">
                                      <p:cBhvr>
                                        <p:cTn id="267" dur="500"/>
                                        <p:tgtEl>
                                          <p:spTgt spid="76"/>
                                        </p:tgtEl>
                                      </p:cBhvr>
                                    </p:animEffect>
                                  </p:childTnLst>
                                </p:cTn>
                              </p:par>
                              <p:par>
                                <p:cTn id="268" presetID="21" presetClass="entr" presetSubtype="1" fill="hold" grpId="0" nodeType="withEffect">
                                  <p:stCondLst>
                                    <p:cond delay="0"/>
                                  </p:stCondLst>
                                  <p:childTnLst>
                                    <p:set>
                                      <p:cBhvr>
                                        <p:cTn id="269" dur="1" fill="hold">
                                          <p:stCondLst>
                                            <p:cond delay="0"/>
                                          </p:stCondLst>
                                        </p:cTn>
                                        <p:tgtEl>
                                          <p:spTgt spid="77"/>
                                        </p:tgtEl>
                                        <p:attrNameLst>
                                          <p:attrName>style.visibility</p:attrName>
                                        </p:attrNameLst>
                                      </p:cBhvr>
                                      <p:to>
                                        <p:strVal val="visible"/>
                                      </p:to>
                                    </p:set>
                                    <p:animEffect transition="in" filter="wheel(1)">
                                      <p:cBhvr>
                                        <p:cTn id="270" dur="500"/>
                                        <p:tgtEl>
                                          <p:spTgt spid="77"/>
                                        </p:tgtEl>
                                      </p:cBhvr>
                                    </p:animEffect>
                                  </p:childTnLst>
                                </p:cTn>
                              </p:par>
                              <p:par>
                                <p:cTn id="271" presetID="21" presetClass="entr" presetSubtype="1" fill="hold" grpId="0" nodeType="withEffect">
                                  <p:stCondLst>
                                    <p:cond delay="0"/>
                                  </p:stCondLst>
                                  <p:childTnLst>
                                    <p:set>
                                      <p:cBhvr>
                                        <p:cTn id="272" dur="1" fill="hold">
                                          <p:stCondLst>
                                            <p:cond delay="0"/>
                                          </p:stCondLst>
                                        </p:cTn>
                                        <p:tgtEl>
                                          <p:spTgt spid="78"/>
                                        </p:tgtEl>
                                        <p:attrNameLst>
                                          <p:attrName>style.visibility</p:attrName>
                                        </p:attrNameLst>
                                      </p:cBhvr>
                                      <p:to>
                                        <p:strVal val="visible"/>
                                      </p:to>
                                    </p:set>
                                    <p:animEffect transition="in" filter="wheel(1)">
                                      <p:cBhvr>
                                        <p:cTn id="273" dur="500"/>
                                        <p:tgtEl>
                                          <p:spTgt spid="78"/>
                                        </p:tgtEl>
                                      </p:cBhvr>
                                    </p:animEffect>
                                  </p:childTnLst>
                                </p:cTn>
                              </p:par>
                            </p:childTnLst>
                          </p:cTn>
                        </p:par>
                        <p:par>
                          <p:cTn id="274" fill="hold">
                            <p:stCondLst>
                              <p:cond delay="10500"/>
                            </p:stCondLst>
                            <p:childTnLst>
                              <p:par>
                                <p:cTn id="275" presetID="22" presetClass="entr" presetSubtype="4" fill="hold" grpId="0" nodeType="afterEffect">
                                  <p:stCondLst>
                                    <p:cond delay="0"/>
                                  </p:stCondLst>
                                  <p:childTnLst>
                                    <p:set>
                                      <p:cBhvr>
                                        <p:cTn id="276" dur="1" fill="hold">
                                          <p:stCondLst>
                                            <p:cond delay="0"/>
                                          </p:stCondLst>
                                        </p:cTn>
                                        <p:tgtEl>
                                          <p:spTgt spid="84"/>
                                        </p:tgtEl>
                                        <p:attrNameLst>
                                          <p:attrName>style.visibility</p:attrName>
                                        </p:attrNameLst>
                                      </p:cBhvr>
                                      <p:to>
                                        <p:strVal val="visible"/>
                                      </p:to>
                                    </p:set>
                                    <p:animEffect transition="in" filter="wipe(down)">
                                      <p:cBhvr>
                                        <p:cTn id="277" dur="500"/>
                                        <p:tgtEl>
                                          <p:spTgt spid="84"/>
                                        </p:tgtEl>
                                      </p:cBhvr>
                                    </p:animEffect>
                                  </p:childTnLst>
                                </p:cTn>
                              </p:par>
                              <p:par>
                                <p:cTn id="278" presetID="22" presetClass="entr" presetSubtype="4" fill="hold" grpId="0" nodeType="withEffect">
                                  <p:stCondLst>
                                    <p:cond delay="0"/>
                                  </p:stCondLst>
                                  <p:childTnLst>
                                    <p:set>
                                      <p:cBhvr>
                                        <p:cTn id="279" dur="1" fill="hold">
                                          <p:stCondLst>
                                            <p:cond delay="0"/>
                                          </p:stCondLst>
                                        </p:cTn>
                                        <p:tgtEl>
                                          <p:spTgt spid="79"/>
                                        </p:tgtEl>
                                        <p:attrNameLst>
                                          <p:attrName>style.visibility</p:attrName>
                                        </p:attrNameLst>
                                      </p:cBhvr>
                                      <p:to>
                                        <p:strVal val="visible"/>
                                      </p:to>
                                    </p:set>
                                    <p:animEffect transition="in" filter="wipe(down)">
                                      <p:cBhvr>
                                        <p:cTn id="28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animBg="1"/>
      <p:bldP spid="42" grpId="0"/>
      <p:bldP spid="43" grpId="0" animBg="1"/>
      <p:bldP spid="44" grpId="0"/>
      <p:bldP spid="45" grpId="0" animBg="1"/>
      <p:bldP spid="46" grpId="0"/>
      <p:bldP spid="47" grpId="0" animBg="1"/>
      <p:bldP spid="48" grpId="0"/>
      <p:bldP spid="49" grpId="0" animBg="1"/>
      <p:bldP spid="50" grpId="0"/>
      <p:bldP spid="51" grpId="0" animBg="1"/>
      <p:bldP spid="52" grpId="0" animBg="1"/>
      <p:bldP spid="53" grpId="0"/>
      <p:bldP spid="54" grpId="0"/>
      <p:bldP spid="59" grpId="0" animBg="1"/>
      <p:bldP spid="60" grpId="0"/>
      <p:bldP spid="61" grpId="0" animBg="1"/>
      <p:bldP spid="62" grpId="0"/>
      <p:bldP spid="63" grpId="0" animBg="1"/>
      <p:bldP spid="64" grpId="0"/>
      <p:bldP spid="65" grpId="0" animBg="1"/>
      <p:bldP spid="66" grpId="0"/>
      <p:bldP spid="67" grpId="0" animBg="1"/>
      <p:bldP spid="68" grpId="0"/>
      <p:bldP spid="69" grpId="0" animBg="1"/>
      <p:bldP spid="70" grpId="0"/>
      <p:bldP spid="71" grpId="0" animBg="1"/>
      <p:bldP spid="72" grpId="0"/>
      <p:bldP spid="73" grpId="0" animBg="1"/>
      <p:bldP spid="74" grpId="0"/>
      <p:bldP spid="75" grpId="0" animBg="1"/>
      <p:bldP spid="76" grpId="0" animBg="1"/>
      <p:bldP spid="77" grpId="0"/>
      <p:bldP spid="78" grpId="0"/>
      <p:bldP spid="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29F14-DE27-6DB6-85B0-FBA255016B7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E9EB3D-003D-2CEC-DBFF-F5C8DBFE3BD9}"/>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2ED6138-FF7A-9401-AEE1-918415A200F3}"/>
              </a:ext>
            </a:extLst>
          </p:cNvPr>
          <p:cNvSpPr txBox="1"/>
          <p:nvPr/>
        </p:nvSpPr>
        <p:spPr>
          <a:xfrm>
            <a:off x="3592286" y="707571"/>
            <a:ext cx="4800600" cy="830997"/>
          </a:xfrm>
          <a:prstGeom prst="rect">
            <a:avLst/>
          </a:prstGeom>
          <a:noFill/>
        </p:spPr>
        <p:txBody>
          <a:bodyPr wrap="square" rtlCol="0">
            <a:spAutoFit/>
          </a:bodyPr>
          <a:lstStyle/>
          <a:p>
            <a:pPr algn="ctr"/>
            <a:r>
              <a:rPr lang="en-GB" sz="4800" b="1" dirty="0">
                <a:solidFill>
                  <a:srgbClr val="FF0000"/>
                </a:solidFill>
              </a:rPr>
              <a:t>Concept</a:t>
            </a:r>
          </a:p>
        </p:txBody>
      </p:sp>
      <p:sp>
        <p:nvSpPr>
          <p:cNvPr id="6" name="TextBox 5">
            <a:extLst>
              <a:ext uri="{FF2B5EF4-FFF2-40B4-BE49-F238E27FC236}">
                <a16:creationId xmlns:a16="http://schemas.microsoft.com/office/drawing/2014/main" id="{24400E55-3913-B071-D059-AD5F14243FFF}"/>
              </a:ext>
            </a:extLst>
          </p:cNvPr>
          <p:cNvSpPr txBox="1"/>
          <p:nvPr/>
        </p:nvSpPr>
        <p:spPr>
          <a:xfrm>
            <a:off x="2188028" y="1997839"/>
            <a:ext cx="8088086" cy="2585323"/>
          </a:xfrm>
          <a:prstGeom prst="rect">
            <a:avLst/>
          </a:prstGeom>
          <a:noFill/>
        </p:spPr>
        <p:txBody>
          <a:bodyPr wrap="square" rtlCol="0">
            <a:spAutoFit/>
          </a:bodyPr>
          <a:lstStyle/>
          <a:p>
            <a:pPr algn="ctr"/>
            <a:r>
              <a:rPr lang="en-GB" sz="5400" b="1" i="1" dirty="0">
                <a:solidFill>
                  <a:schemeClr val="bg1"/>
                </a:solidFill>
              </a:rPr>
              <a:t>Think of each SDG as a ‘currency’ to represent costs, value, asset, liability</a:t>
            </a:r>
          </a:p>
        </p:txBody>
      </p:sp>
    </p:spTree>
    <p:extLst>
      <p:ext uri="{BB962C8B-B14F-4D97-AF65-F5344CB8AC3E}">
        <p14:creationId xmlns:p14="http://schemas.microsoft.com/office/powerpoint/2010/main" val="322216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4828F-CBDF-A931-EDD5-5FC51A663F0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6A77E7-907E-3B4A-A713-3A3C9E3D2F55}"/>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D598B7E-5824-1E2E-FEE2-3AFF78A6C602}"/>
              </a:ext>
            </a:extLst>
          </p:cNvPr>
          <p:cNvSpPr txBox="1"/>
          <p:nvPr/>
        </p:nvSpPr>
        <p:spPr>
          <a:xfrm>
            <a:off x="3506561" y="383721"/>
            <a:ext cx="4800600" cy="830997"/>
          </a:xfrm>
          <a:prstGeom prst="rect">
            <a:avLst/>
          </a:prstGeom>
          <a:noFill/>
        </p:spPr>
        <p:txBody>
          <a:bodyPr wrap="square" rtlCol="0">
            <a:spAutoFit/>
          </a:bodyPr>
          <a:lstStyle/>
          <a:p>
            <a:pPr algn="ctr"/>
            <a:r>
              <a:rPr lang="en-GB" sz="4800" b="1" dirty="0">
                <a:solidFill>
                  <a:srgbClr val="FF0000"/>
                </a:solidFill>
              </a:rPr>
              <a:t>Concept</a:t>
            </a:r>
          </a:p>
        </p:txBody>
      </p:sp>
      <p:sp>
        <p:nvSpPr>
          <p:cNvPr id="6" name="TextBox 5">
            <a:extLst>
              <a:ext uri="{FF2B5EF4-FFF2-40B4-BE49-F238E27FC236}">
                <a16:creationId xmlns:a16="http://schemas.microsoft.com/office/drawing/2014/main" id="{6BBEC023-A264-8D2B-4906-9B9870FE3AA2}"/>
              </a:ext>
            </a:extLst>
          </p:cNvPr>
          <p:cNvSpPr txBox="1"/>
          <p:nvPr/>
        </p:nvSpPr>
        <p:spPr>
          <a:xfrm>
            <a:off x="1295400" y="1598439"/>
            <a:ext cx="9056914" cy="4247317"/>
          </a:xfrm>
          <a:prstGeom prst="rect">
            <a:avLst/>
          </a:prstGeom>
          <a:noFill/>
        </p:spPr>
        <p:txBody>
          <a:bodyPr wrap="square" rtlCol="0">
            <a:spAutoFit/>
          </a:bodyPr>
          <a:lstStyle/>
          <a:p>
            <a:pPr algn="ctr"/>
            <a:r>
              <a:rPr lang="en-GB" sz="5400" b="1" i="1" dirty="0">
                <a:solidFill>
                  <a:schemeClr val="bg1"/>
                </a:solidFill>
              </a:rPr>
              <a:t>different versions of accounting reports expressed in SDG currencies, adhering to same quality standards as financial reporting</a:t>
            </a:r>
          </a:p>
        </p:txBody>
      </p:sp>
    </p:spTree>
    <p:extLst>
      <p:ext uri="{BB962C8B-B14F-4D97-AF65-F5344CB8AC3E}">
        <p14:creationId xmlns:p14="http://schemas.microsoft.com/office/powerpoint/2010/main" val="173237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55E56-8998-9B2B-DEF5-7E6446CC12D7}"/>
              </a:ext>
            </a:extLst>
          </p:cNvPr>
          <p:cNvSpPr>
            <a:spLocks noGrp="1"/>
          </p:cNvSpPr>
          <p:nvPr>
            <p:ph sz="half" idx="1"/>
          </p:nvPr>
        </p:nvSpPr>
        <p:spPr>
          <a:xfrm>
            <a:off x="341747" y="2051034"/>
            <a:ext cx="2794560" cy="4059209"/>
          </a:xfrm>
          <a:solidFill>
            <a:schemeClr val="bg1"/>
          </a:solidFill>
          <a:ln>
            <a:solidFill>
              <a:schemeClr val="tx1"/>
            </a:solidFill>
          </a:ln>
        </p:spPr>
        <p:txBody>
          <a:bodyPr>
            <a:noAutofit/>
          </a:bodyPr>
          <a:lstStyle/>
          <a:p>
            <a:pPr marL="0" indent="0" fontAlgn="base">
              <a:buNone/>
            </a:pPr>
            <a:r>
              <a:rPr lang="en-GB" sz="1100" b="0" i="0" dirty="0">
                <a:solidFill>
                  <a:srgbClr val="000000"/>
                </a:solidFill>
                <a:effectLst/>
                <a:latin typeface="OpenSans-Regular"/>
              </a:rPr>
              <a:t>There are few challenges facing the property industry that are quite as visceral as climate risks like flooding and wildfires. But how do these risks impact valuations, decision making and where capital is deployed?</a:t>
            </a:r>
          </a:p>
          <a:p>
            <a:pPr marL="0" indent="0" fontAlgn="base">
              <a:buNone/>
            </a:pPr>
            <a:r>
              <a:rPr lang="en-GB" sz="1100" b="0" i="0" dirty="0">
                <a:solidFill>
                  <a:srgbClr val="000000"/>
                </a:solidFill>
                <a:effectLst/>
                <a:latin typeface="OpenSans-Regular"/>
              </a:rPr>
              <a:t>By any estimation, the total amount of real estate exposed to the impacts of climate change is tremendous. Recent research from the Environmental </a:t>
            </a:r>
            <a:r>
              <a:rPr lang="en-GB" sz="1100" b="0" i="0" dirty="0" err="1">
                <a:solidFill>
                  <a:srgbClr val="000000"/>
                </a:solidFill>
                <a:effectLst/>
                <a:latin typeface="OpenSans-Regular"/>
              </a:rPr>
              <a:t>Defense</a:t>
            </a:r>
            <a:r>
              <a:rPr lang="en-GB" sz="1100" b="0" i="0" dirty="0">
                <a:solidFill>
                  <a:srgbClr val="000000"/>
                </a:solidFill>
                <a:effectLst/>
                <a:latin typeface="OpenSans-Regular"/>
              </a:rPr>
              <a:t> Fund suggests that American residential real estate located in flood zones is </a:t>
            </a:r>
            <a:r>
              <a:rPr lang="en-GB" sz="1100" b="0" i="0" u="sng" dirty="0">
                <a:solidFill>
                  <a:srgbClr val="000000"/>
                </a:solidFill>
                <a:effectLst/>
                <a:latin typeface="OpenSans-Medium"/>
                <a:hlinkClick r:id="rId3" tooltip="New research shows the potential consequences of unpriced flood risk in US housing markets - Environmental Defense Fund"/>
              </a:rPr>
              <a:t>overvalued by between $121bn to $237bn</a:t>
            </a:r>
            <a:r>
              <a:rPr lang="en-GB" sz="1100" b="0" i="0" dirty="0">
                <a:solidFill>
                  <a:srgbClr val="000000"/>
                </a:solidFill>
                <a:effectLst/>
                <a:latin typeface="OpenSans-Regular"/>
              </a:rPr>
              <a:t>. A </a:t>
            </a:r>
            <a:r>
              <a:rPr lang="en-GB" sz="1100" b="0" i="0" u="sng" dirty="0">
                <a:solidFill>
                  <a:srgbClr val="000000"/>
                </a:solidFill>
                <a:effectLst/>
                <a:latin typeface="OpenSans-Medium"/>
                <a:hlinkClick r:id="rId4" tooltip="Climate risk and the opportunity for real estate - McKinsey and Company"/>
              </a:rPr>
              <a:t>McKinsey report</a:t>
            </a:r>
            <a:r>
              <a:rPr lang="en-GB" sz="1100" b="0" i="0" dirty="0">
                <a:solidFill>
                  <a:srgbClr val="000000"/>
                </a:solidFill>
                <a:effectLst/>
                <a:latin typeface="OpenSans-Regular"/>
              </a:rPr>
              <a:t> also points to a study which found that returns in a diversified equity portfolio could drop by up to 40% this decade due to climate risks, if left unaddressed. </a:t>
            </a:r>
          </a:p>
        </p:txBody>
      </p:sp>
      <p:pic>
        <p:nvPicPr>
          <p:cNvPr id="6" name="Content Placeholder 5">
            <a:extLst>
              <a:ext uri="{FF2B5EF4-FFF2-40B4-BE49-F238E27FC236}">
                <a16:creationId xmlns:a16="http://schemas.microsoft.com/office/drawing/2014/main" id="{F6058A57-802D-0733-D016-665AA33BBD03}"/>
              </a:ext>
            </a:extLst>
          </p:cNvPr>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3604027" y="1622335"/>
            <a:ext cx="3714399" cy="2966757"/>
          </a:xfrm>
        </p:spPr>
      </p:pic>
      <p:pic>
        <p:nvPicPr>
          <p:cNvPr id="8" name="Picture 7">
            <a:extLst>
              <a:ext uri="{FF2B5EF4-FFF2-40B4-BE49-F238E27FC236}">
                <a16:creationId xmlns:a16="http://schemas.microsoft.com/office/drawing/2014/main" id="{D93ADAE8-5E55-A712-D527-FE05FD97B6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8044" y="4799831"/>
            <a:ext cx="5094617" cy="1874434"/>
          </a:xfrm>
          <a:prstGeom prst="rect">
            <a:avLst/>
          </a:prstGeom>
        </p:spPr>
      </p:pic>
      <p:sp>
        <p:nvSpPr>
          <p:cNvPr id="4" name="Title 1">
            <a:extLst>
              <a:ext uri="{FF2B5EF4-FFF2-40B4-BE49-F238E27FC236}">
                <a16:creationId xmlns:a16="http://schemas.microsoft.com/office/drawing/2014/main" id="{959F0BDD-2065-17E9-178A-63526A74A382}"/>
              </a:ext>
            </a:extLst>
          </p:cNvPr>
          <p:cNvSpPr txBox="1">
            <a:spLocks/>
          </p:cNvSpPr>
          <p:nvPr/>
        </p:nvSpPr>
        <p:spPr>
          <a:xfrm>
            <a:off x="434109" y="256829"/>
            <a:ext cx="11323781" cy="881650"/>
          </a:xfrm>
          <a:prstGeom prst="rect">
            <a:avLst/>
          </a:prstGeom>
          <a:solidFill>
            <a:schemeClr val="accent5">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rPr>
              <a:t>Build contemporary sustainability issues into lectures</a:t>
            </a:r>
            <a:endParaRPr lang="en-GB" sz="4000" b="1" dirty="0">
              <a:solidFill>
                <a:schemeClr val="bg1"/>
              </a:solidFill>
            </a:endParaRPr>
          </a:p>
        </p:txBody>
      </p:sp>
      <p:pic>
        <p:nvPicPr>
          <p:cNvPr id="5" name="Picture 4" descr="A two bottles of shampoo on a rock in the grass&#10;&#10;Description automatically generated">
            <a:extLst>
              <a:ext uri="{FF2B5EF4-FFF2-40B4-BE49-F238E27FC236}">
                <a16:creationId xmlns:a16="http://schemas.microsoft.com/office/drawing/2014/main" id="{BB96B882-8062-162D-09C3-885B430681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14398" y="2501145"/>
            <a:ext cx="3262279" cy="3372695"/>
          </a:xfrm>
          <a:prstGeom prst="rect">
            <a:avLst/>
          </a:prstGeom>
        </p:spPr>
      </p:pic>
      <p:sp>
        <p:nvSpPr>
          <p:cNvPr id="7" name="TextBox 6">
            <a:extLst>
              <a:ext uri="{FF2B5EF4-FFF2-40B4-BE49-F238E27FC236}">
                <a16:creationId xmlns:a16="http://schemas.microsoft.com/office/drawing/2014/main" id="{304B5802-9751-EB2A-3695-68031B7A81B6}"/>
              </a:ext>
            </a:extLst>
          </p:cNvPr>
          <p:cNvSpPr txBox="1"/>
          <p:nvPr/>
        </p:nvSpPr>
        <p:spPr>
          <a:xfrm>
            <a:off x="387928" y="1222225"/>
            <a:ext cx="11416144" cy="400110"/>
          </a:xfrm>
          <a:prstGeom prst="rect">
            <a:avLst/>
          </a:prstGeom>
          <a:noFill/>
        </p:spPr>
        <p:txBody>
          <a:bodyPr wrap="square" rtlCol="0">
            <a:spAutoFit/>
          </a:bodyPr>
          <a:lstStyle/>
          <a:p>
            <a:r>
              <a:rPr lang="en-US" sz="2000" b="1" dirty="0"/>
              <a:t>Newspaper game – access front pages and pick story that relates to sustainability, business and accounting</a:t>
            </a:r>
          </a:p>
        </p:txBody>
      </p:sp>
      <p:pic>
        <p:nvPicPr>
          <p:cNvPr id="10" name="Picture 9" descr="A flooded street with cars and trees&#10;&#10;Description automatically generated">
            <a:extLst>
              <a:ext uri="{FF2B5EF4-FFF2-40B4-BE49-F238E27FC236}">
                <a16:creationId xmlns:a16="http://schemas.microsoft.com/office/drawing/2014/main" id="{48B25B1B-6D67-BC5C-D031-CD1EFF4DE0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4109" y="4738254"/>
            <a:ext cx="2623721" cy="1268132"/>
          </a:xfrm>
          <a:prstGeom prst="rect">
            <a:avLst/>
          </a:prstGeom>
        </p:spPr>
      </p:pic>
    </p:spTree>
    <p:extLst>
      <p:ext uri="{BB962C8B-B14F-4D97-AF65-F5344CB8AC3E}">
        <p14:creationId xmlns:p14="http://schemas.microsoft.com/office/powerpoint/2010/main" val="3781625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80F3DB0-59A0-2CCE-FDD4-56725024ABEC}"/>
              </a:ext>
            </a:extLst>
          </p:cNvPr>
          <p:cNvSpPr>
            <a:spLocks noGrp="1"/>
          </p:cNvSpPr>
          <p:nvPr>
            <p:ph sz="half" idx="1"/>
          </p:nvPr>
        </p:nvSpPr>
        <p:spPr>
          <a:xfrm>
            <a:off x="266700" y="1720399"/>
            <a:ext cx="2881746" cy="5022145"/>
          </a:xfrm>
          <a:solidFill>
            <a:schemeClr val="bg2">
              <a:lumMod val="90000"/>
            </a:schemeClr>
          </a:solidFill>
          <a:ln w="25400">
            <a:solidFill>
              <a:schemeClr val="tx1"/>
            </a:solidFill>
          </a:ln>
        </p:spPr>
        <p:txBody>
          <a:bodyPr>
            <a:normAutofit fontScale="70000" lnSpcReduction="20000"/>
          </a:bodyPr>
          <a:lstStyle/>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WVM operate a commercial pick up and delivery service for motor vehicle parts within a 100 mile radius of Manchester city centre. They use their 10 vans and drivers to pick up parts from a warehouse or the airport and deliver to garages all over the region. WVM offers three service: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0"/>
              </a:spcBef>
              <a:buFont typeface="Symbol" panose="05050102010706020507" pitchFamily="18" charset="2"/>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24 hour standard delivery @ £1.00 per km.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0"/>
              </a:spcBef>
              <a:buFont typeface="Symbol" panose="05050102010706020507" pitchFamily="18" charset="2"/>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Urgent delivery service @ £10 per delivery plus £1.00 per km</a:t>
            </a: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gn="just">
              <a:lnSpc>
                <a:spcPct val="107000"/>
              </a:lnSpc>
              <a:spcBef>
                <a:spcPts val="0"/>
              </a:spcBef>
              <a:buFont typeface="Symbol" panose="05050102010706020507" pitchFamily="18" charset="2"/>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Special Airport pick up @ £50 per delivery plus £2.50 per km.</a:t>
            </a: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marL="0" lvl="0" indent="0" algn="just">
              <a:lnSpc>
                <a:spcPct val="107000"/>
              </a:lnSpc>
              <a:buNone/>
            </a:pPr>
            <a:r>
              <a:rPr lang="en-GB" sz="1800" dirty="0">
                <a:effectLst/>
                <a:latin typeface="Calibri" panose="020F0502020204030204" pitchFamily="34" charset="0"/>
                <a:ea typeface="Calibri" panose="020F0502020204030204" pitchFamily="34" charset="0"/>
                <a:cs typeface="Calibri" panose="020F0502020204030204" pitchFamily="34" charset="0"/>
              </a:rPr>
              <a:t>WVM operate a fleet of 10 vans, each van with a capacity of 1.3 tonnes. These vans are regularly maintained and are replaced when they have exceeded 400,000 km. The average fuel efficiency is 6 litres per 100 km.  </a:t>
            </a:r>
          </a:p>
          <a:p>
            <a:pPr marL="0" lvl="0" indent="0" algn="just">
              <a:lnSpc>
                <a:spcPct val="107000"/>
              </a:lnSpc>
              <a:buNone/>
            </a:pPr>
            <a:r>
              <a:rPr lang="en-GB" sz="1800" dirty="0">
                <a:effectLst/>
                <a:latin typeface="Calibri" panose="020F0502020204030204" pitchFamily="34" charset="0"/>
                <a:ea typeface="Calibri" panose="020F0502020204030204" pitchFamily="34" charset="0"/>
                <a:cs typeface="Calibri" panose="020F0502020204030204" pitchFamily="34" charset="0"/>
              </a:rPr>
              <a:t>WVM employee 10 full-time drivers and cost per driver day is £160, regardless of which service they provide. </a:t>
            </a:r>
          </a:p>
          <a:p>
            <a:pPr marL="0" lvl="0" indent="0" algn="just">
              <a:lnSpc>
                <a:spcPct val="107000"/>
              </a:lnSpc>
              <a:buNone/>
            </a:pPr>
            <a:r>
              <a:rPr lang="en-GB" sz="1800" dirty="0">
                <a:effectLst/>
                <a:latin typeface="Calibri" panose="020F0502020204030204" pitchFamily="34" charset="0"/>
                <a:ea typeface="Calibri" panose="020F0502020204030204" pitchFamily="34" charset="0"/>
                <a:cs typeface="Calibri" panose="020F0502020204030204" pitchFamily="34" charset="0"/>
              </a:rPr>
              <a:t>Tyres will need to be replaced every 20,000km at a cost per tyre of £60.00.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8" name="Content Placeholder 7">
            <a:extLst>
              <a:ext uri="{FF2B5EF4-FFF2-40B4-BE49-F238E27FC236}">
                <a16:creationId xmlns:a16="http://schemas.microsoft.com/office/drawing/2014/main" id="{7B6F09F6-FFF4-847A-5339-0506CB25BCD2}"/>
              </a:ext>
            </a:extLst>
          </p:cNvPr>
          <p:cNvSpPr>
            <a:spLocks noGrp="1"/>
          </p:cNvSpPr>
          <p:nvPr>
            <p:ph sz="half" idx="2"/>
          </p:nvPr>
        </p:nvSpPr>
        <p:spPr>
          <a:xfrm>
            <a:off x="9813956" y="1785504"/>
            <a:ext cx="2045534" cy="4687723"/>
          </a:xfrm>
          <a:solidFill>
            <a:schemeClr val="accent4">
              <a:lumMod val="20000"/>
              <a:lumOff val="80000"/>
            </a:schemeClr>
          </a:solidFill>
          <a:ln w="25400">
            <a:solidFill>
              <a:schemeClr val="tx1"/>
            </a:solidFill>
          </a:ln>
        </p:spPr>
        <p:txBody>
          <a:bodyPr>
            <a:noAutofit/>
          </a:bodyPr>
          <a:lstStyle/>
          <a:p>
            <a:pPr marL="0" indent="0">
              <a:buNone/>
            </a:pPr>
            <a:r>
              <a:rPr lang="en-GB" sz="1400" dirty="0"/>
              <a:t>Manchester is introducing a Low emission Zone which charges diesel vans £30 per day to enter the city centre, where 50% of their customers are located.</a:t>
            </a:r>
          </a:p>
          <a:p>
            <a:pPr marL="0" indent="0">
              <a:buNone/>
            </a:pPr>
            <a:r>
              <a:rPr lang="en-GB" sz="1400" dirty="0"/>
              <a:t>Prepare a budget that measures the financial impact of this new charge</a:t>
            </a:r>
          </a:p>
          <a:p>
            <a:pPr marL="0" indent="0">
              <a:buNone/>
            </a:pPr>
            <a:r>
              <a:rPr lang="en-GB" sz="1400" dirty="0"/>
              <a:t>An opportunity exists for purchase E-Vans at a 50% discount – </a:t>
            </a:r>
          </a:p>
          <a:p>
            <a:pPr marL="0" indent="0">
              <a:buNone/>
            </a:pPr>
            <a:r>
              <a:rPr lang="en-GB" sz="1400" dirty="0"/>
              <a:t>Calculate the impact of replacing all Vans with E-Vans</a:t>
            </a:r>
          </a:p>
          <a:p>
            <a:pPr marL="0" indent="0">
              <a:buNone/>
            </a:pPr>
            <a:r>
              <a:rPr lang="en-GB" sz="1400" dirty="0"/>
              <a:t>Calculate the impact of replacing vans with E-Vans once they reach the end of their useful life. </a:t>
            </a:r>
          </a:p>
        </p:txBody>
      </p:sp>
      <p:sp>
        <p:nvSpPr>
          <p:cNvPr id="2" name="Title 1">
            <a:extLst>
              <a:ext uri="{FF2B5EF4-FFF2-40B4-BE49-F238E27FC236}">
                <a16:creationId xmlns:a16="http://schemas.microsoft.com/office/drawing/2014/main" id="{A79B2502-7F58-E7B2-53DA-1BF6C4FE9E8D}"/>
              </a:ext>
            </a:extLst>
          </p:cNvPr>
          <p:cNvSpPr txBox="1">
            <a:spLocks/>
          </p:cNvSpPr>
          <p:nvPr/>
        </p:nvSpPr>
        <p:spPr>
          <a:xfrm>
            <a:off x="434109" y="196553"/>
            <a:ext cx="11323781" cy="1239140"/>
          </a:xfrm>
          <a:prstGeom prst="rect">
            <a:avLst/>
          </a:prstGeom>
          <a:solidFill>
            <a:schemeClr val="tx1">
              <a:lumMod val="75000"/>
              <a:lumOff val="2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rPr>
              <a:t>Adapt or rewrite tutorials to include real world sustainability issues</a:t>
            </a:r>
            <a:endParaRPr lang="en-GB" sz="4000" b="1" dirty="0">
              <a:solidFill>
                <a:schemeClr val="bg1"/>
              </a:solidFill>
            </a:endParaRPr>
          </a:p>
        </p:txBody>
      </p:sp>
      <p:pic>
        <p:nvPicPr>
          <p:cNvPr id="9" name="Picture 8">
            <a:extLst>
              <a:ext uri="{FF2B5EF4-FFF2-40B4-BE49-F238E27FC236}">
                <a16:creationId xmlns:a16="http://schemas.microsoft.com/office/drawing/2014/main" id="{E2CA447D-7525-C65A-5996-B20C8CA67590}"/>
              </a:ext>
            </a:extLst>
          </p:cNvPr>
          <p:cNvPicPr>
            <a:picLocks noChangeAspect="1"/>
          </p:cNvPicPr>
          <p:nvPr/>
        </p:nvPicPr>
        <p:blipFill>
          <a:blip r:embed="rId3"/>
          <a:stretch>
            <a:fillRect/>
          </a:stretch>
        </p:blipFill>
        <p:spPr>
          <a:xfrm>
            <a:off x="3245299" y="2524683"/>
            <a:ext cx="6471804" cy="3413576"/>
          </a:xfrm>
          <a:prstGeom prst="rect">
            <a:avLst/>
          </a:prstGeom>
          <a:ln w="12700">
            <a:solidFill>
              <a:schemeClr val="tx1"/>
            </a:solidFill>
          </a:ln>
        </p:spPr>
      </p:pic>
    </p:spTree>
    <p:extLst>
      <p:ext uri="{BB962C8B-B14F-4D97-AF65-F5344CB8AC3E}">
        <p14:creationId xmlns:p14="http://schemas.microsoft.com/office/powerpoint/2010/main" val="2411302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site&#10;&#10;Description automatically generated">
            <a:extLst>
              <a:ext uri="{FF2B5EF4-FFF2-40B4-BE49-F238E27FC236}">
                <a16:creationId xmlns:a16="http://schemas.microsoft.com/office/drawing/2014/main" id="{BD6A2A56-2F90-B35C-4E34-A03D4EB10983}"/>
              </a:ext>
            </a:extLst>
          </p:cNvPr>
          <p:cNvPicPr>
            <a:picLocks noChangeAspect="1"/>
          </p:cNvPicPr>
          <p:nvPr/>
        </p:nvPicPr>
        <p:blipFill>
          <a:blip r:embed="rId3"/>
          <a:srcRect t="35849" r="-168" b="-315"/>
          <a:stretch/>
        </p:blipFill>
        <p:spPr>
          <a:xfrm>
            <a:off x="953" y="3535998"/>
            <a:ext cx="7364114" cy="2525824"/>
          </a:xfrm>
          <a:prstGeom prst="rect">
            <a:avLst/>
          </a:prstGeom>
        </p:spPr>
      </p:pic>
      <p:sp>
        <p:nvSpPr>
          <p:cNvPr id="3" name="Content Placeholder 2">
            <a:extLst>
              <a:ext uri="{FF2B5EF4-FFF2-40B4-BE49-F238E27FC236}">
                <a16:creationId xmlns:a16="http://schemas.microsoft.com/office/drawing/2014/main" id="{DF95D5E4-067E-3097-4365-DEF009229D8F}"/>
              </a:ext>
            </a:extLst>
          </p:cNvPr>
          <p:cNvSpPr>
            <a:spLocks noGrp="1"/>
          </p:cNvSpPr>
          <p:nvPr>
            <p:ph sz="half" idx="1"/>
          </p:nvPr>
        </p:nvSpPr>
        <p:spPr>
          <a:xfrm>
            <a:off x="381442" y="1714176"/>
            <a:ext cx="5962784" cy="1887721"/>
          </a:xfrm>
        </p:spPr>
        <p:txBody>
          <a:bodyPr vert="horz" lIns="91440" tIns="45720" rIns="91440" bIns="45720" rtlCol="0">
            <a:normAutofit/>
          </a:bodyPr>
          <a:lstStyle/>
          <a:p>
            <a:pPr marL="0" indent="0">
              <a:buNone/>
            </a:pPr>
            <a:r>
              <a:rPr lang="en-US" sz="2000" dirty="0"/>
              <a:t>Professional Accountancy Bodies, Accountancy Firms, Consultants, NGOs, Financial Institutions, Companies, Alumni, journalist, government minister, local authority representative, regulator, insurance company, civic society group….</a:t>
            </a:r>
          </a:p>
        </p:txBody>
      </p:sp>
      <p:pic>
        <p:nvPicPr>
          <p:cNvPr id="6" name="Content Placeholder 5" descr="A screenshot of a video chat&#10;&#10;Description automatically generated">
            <a:extLst>
              <a:ext uri="{FF2B5EF4-FFF2-40B4-BE49-F238E27FC236}">
                <a16:creationId xmlns:a16="http://schemas.microsoft.com/office/drawing/2014/main" id="{A686E5DB-DD2B-91A3-EEAA-C1F08AF7393B}"/>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b="23611"/>
          <a:stretch/>
        </p:blipFill>
        <p:spPr>
          <a:xfrm>
            <a:off x="6229215" y="714956"/>
            <a:ext cx="5962785" cy="523874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itle 1">
            <a:extLst>
              <a:ext uri="{FF2B5EF4-FFF2-40B4-BE49-F238E27FC236}">
                <a16:creationId xmlns:a16="http://schemas.microsoft.com/office/drawing/2014/main" id="{5DD833A1-8677-C71A-8EE7-C95A33767D0D}"/>
              </a:ext>
            </a:extLst>
          </p:cNvPr>
          <p:cNvSpPr txBox="1">
            <a:spLocks/>
          </p:cNvSpPr>
          <p:nvPr/>
        </p:nvSpPr>
        <p:spPr>
          <a:xfrm>
            <a:off x="266430" y="307390"/>
            <a:ext cx="6077796" cy="1239140"/>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rPr>
              <a:t>Guest speakers and videos</a:t>
            </a:r>
            <a:endParaRPr lang="en-GB" sz="4000" b="1" dirty="0">
              <a:solidFill>
                <a:schemeClr val="bg1"/>
              </a:solidFill>
            </a:endParaRPr>
          </a:p>
        </p:txBody>
      </p:sp>
    </p:spTree>
    <p:extLst>
      <p:ext uri="{BB962C8B-B14F-4D97-AF65-F5344CB8AC3E}">
        <p14:creationId xmlns:p14="http://schemas.microsoft.com/office/powerpoint/2010/main" val="2645689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0718BF-9177-68D6-8FB2-B07E26FE5601}"/>
              </a:ext>
            </a:extLst>
          </p:cNvPr>
          <p:cNvPicPr>
            <a:picLocks noGrp="1" noChangeAspect="1"/>
          </p:cNvPicPr>
          <p:nvPr>
            <p:ph idx="1"/>
          </p:nvPr>
        </p:nvPicPr>
        <p:blipFill>
          <a:blip r:embed="rId3"/>
          <a:stretch>
            <a:fillRect/>
          </a:stretch>
        </p:blipFill>
        <p:spPr>
          <a:xfrm>
            <a:off x="434110" y="1669221"/>
            <a:ext cx="5155710" cy="1582269"/>
          </a:xfrm>
          <a:ln w="12700">
            <a:solidFill>
              <a:schemeClr val="tx1"/>
            </a:solidFill>
          </a:ln>
        </p:spPr>
      </p:pic>
      <p:pic>
        <p:nvPicPr>
          <p:cNvPr id="7" name="Picture 6">
            <a:extLst>
              <a:ext uri="{FF2B5EF4-FFF2-40B4-BE49-F238E27FC236}">
                <a16:creationId xmlns:a16="http://schemas.microsoft.com/office/drawing/2014/main" id="{F013CD53-5DF2-DCB4-E129-9F192A7FDA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2181" y="1669221"/>
            <a:ext cx="5462681" cy="2693229"/>
          </a:xfrm>
          <a:prstGeom prst="rect">
            <a:avLst/>
          </a:prstGeom>
        </p:spPr>
      </p:pic>
      <p:pic>
        <p:nvPicPr>
          <p:cNvPr id="9" name="Picture 8">
            <a:extLst>
              <a:ext uri="{FF2B5EF4-FFF2-40B4-BE49-F238E27FC236}">
                <a16:creationId xmlns:a16="http://schemas.microsoft.com/office/drawing/2014/main" id="{9C5D8DF2-CCAE-3A37-C540-9228A20A1C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736" y="3312142"/>
            <a:ext cx="4958083" cy="3479356"/>
          </a:xfrm>
          <a:prstGeom prst="rect">
            <a:avLst/>
          </a:prstGeom>
          <a:ln w="12700">
            <a:solidFill>
              <a:schemeClr val="tx1"/>
            </a:solidFill>
          </a:ln>
        </p:spPr>
      </p:pic>
      <p:sp>
        <p:nvSpPr>
          <p:cNvPr id="3" name="Title 1">
            <a:extLst>
              <a:ext uri="{FF2B5EF4-FFF2-40B4-BE49-F238E27FC236}">
                <a16:creationId xmlns:a16="http://schemas.microsoft.com/office/drawing/2014/main" id="{C1FA46A6-BE2A-FA34-8290-DC28327B52F6}"/>
              </a:ext>
            </a:extLst>
          </p:cNvPr>
          <p:cNvSpPr txBox="1">
            <a:spLocks/>
          </p:cNvSpPr>
          <p:nvPr/>
        </p:nvSpPr>
        <p:spPr>
          <a:xfrm>
            <a:off x="434109" y="196553"/>
            <a:ext cx="11323781" cy="1239140"/>
          </a:xfrm>
          <a:prstGeom prst="rect">
            <a:avLst/>
          </a:prstGeom>
          <a:solidFill>
            <a:schemeClr val="accent3">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Replace case studies with sustainable accounting case studies</a:t>
            </a:r>
            <a:endParaRPr lang="en-GB" sz="4000" b="1" dirty="0"/>
          </a:p>
        </p:txBody>
      </p:sp>
      <p:pic>
        <p:nvPicPr>
          <p:cNvPr id="12" name="Picture 11">
            <a:extLst>
              <a:ext uri="{FF2B5EF4-FFF2-40B4-BE49-F238E27FC236}">
                <a16:creationId xmlns:a16="http://schemas.microsoft.com/office/drawing/2014/main" id="{4517826A-2E2B-CCEF-4A1B-6A23F2B02212}"/>
              </a:ext>
            </a:extLst>
          </p:cNvPr>
          <p:cNvPicPr>
            <a:picLocks noChangeAspect="1"/>
          </p:cNvPicPr>
          <p:nvPr/>
        </p:nvPicPr>
        <p:blipFill>
          <a:blip r:embed="rId6"/>
          <a:stretch>
            <a:fillRect/>
          </a:stretch>
        </p:blipFill>
        <p:spPr>
          <a:xfrm>
            <a:off x="6602621" y="3077535"/>
            <a:ext cx="3177596" cy="3583912"/>
          </a:xfrm>
          <a:prstGeom prst="rect">
            <a:avLst/>
          </a:prstGeom>
        </p:spPr>
      </p:pic>
    </p:spTree>
    <p:extLst>
      <p:ext uri="{BB962C8B-B14F-4D97-AF65-F5344CB8AC3E}">
        <p14:creationId xmlns:p14="http://schemas.microsoft.com/office/powerpoint/2010/main" val="389940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EAFBB7C-BA65-4034-8F52-32E6C514E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555"/>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9D56ACA-1E9F-4685-8853-D3A4777AC0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55"/>
            <a:ext cx="12192000" cy="6858000"/>
          </a:xfrm>
          <a:custGeom>
            <a:avLst/>
            <a:gdLst>
              <a:gd name="connsiteX0" fmla="*/ 3847754 w 12192000"/>
              <a:gd name="connsiteY0" fmla="*/ 5 h 6858000"/>
              <a:gd name="connsiteX1" fmla="*/ 3847754 w 12192000"/>
              <a:gd name="connsiteY1" fmla="*/ 4197373 h 6858000"/>
              <a:gd name="connsiteX2" fmla="*/ 4423416 w 12192000"/>
              <a:gd name="connsiteY2" fmla="*/ 4197373 h 6858000"/>
              <a:gd name="connsiteX3" fmla="*/ 4430942 w 12192000"/>
              <a:gd name="connsiteY3" fmla="*/ 4172627 h 6858000"/>
              <a:gd name="connsiteX4" fmla="*/ 4570893 w 12192000"/>
              <a:gd name="connsiteY4" fmla="*/ 4067350 h 6858000"/>
              <a:gd name="connsiteX5" fmla="*/ 5082240 w 12192000"/>
              <a:gd name="connsiteY5" fmla="*/ 4000508 h 6858000"/>
              <a:gd name="connsiteX6" fmla="*/ 5767374 w 12192000"/>
              <a:gd name="connsiteY6" fmla="*/ 3903586 h 6858000"/>
              <a:gd name="connsiteX7" fmla="*/ 6455849 w 12192000"/>
              <a:gd name="connsiteY7" fmla="*/ 3820032 h 6858000"/>
              <a:gd name="connsiteX8" fmla="*/ 7144325 w 12192000"/>
              <a:gd name="connsiteY8" fmla="*/ 3820032 h 6858000"/>
              <a:gd name="connsiteX9" fmla="*/ 7341512 w 12192000"/>
              <a:gd name="connsiteY9" fmla="*/ 3826717 h 6858000"/>
              <a:gd name="connsiteX10" fmla="*/ 7344854 w 12192000"/>
              <a:gd name="connsiteY10" fmla="*/ 3826717 h 6858000"/>
              <a:gd name="connsiteX11" fmla="*/ 7534641 w 12192000"/>
              <a:gd name="connsiteY11" fmla="*/ 3832816 h 6858000"/>
              <a:gd name="connsiteX12" fmla="*/ 7534641 w 12192000"/>
              <a:gd name="connsiteY12" fmla="*/ 5 h 6858000"/>
              <a:gd name="connsiteX13" fmla="*/ 3728859 w 12192000"/>
              <a:gd name="connsiteY13" fmla="*/ 0 h 6858000"/>
              <a:gd name="connsiteX14" fmla="*/ 12192000 w 12192000"/>
              <a:gd name="connsiteY14" fmla="*/ 0 h 6858000"/>
              <a:gd name="connsiteX15" fmla="*/ 12192000 w 12192000"/>
              <a:gd name="connsiteY15" fmla="*/ 1 h 6858000"/>
              <a:gd name="connsiteX16" fmla="*/ 7653538 w 12192000"/>
              <a:gd name="connsiteY16" fmla="*/ 1 h 6858000"/>
              <a:gd name="connsiteX17" fmla="*/ 7653538 w 12192000"/>
              <a:gd name="connsiteY17" fmla="*/ 3836633 h 6858000"/>
              <a:gd name="connsiteX18" fmla="*/ 7773901 w 12192000"/>
              <a:gd name="connsiteY18" fmla="*/ 3840500 h 6858000"/>
              <a:gd name="connsiteX19" fmla="*/ 8200440 w 12192000"/>
              <a:gd name="connsiteY19" fmla="*/ 3856793 h 6858000"/>
              <a:gd name="connsiteX20" fmla="*/ 8517940 w 12192000"/>
              <a:gd name="connsiteY20" fmla="*/ 3860135 h 6858000"/>
              <a:gd name="connsiteX21" fmla="*/ 9206418 w 12192000"/>
              <a:gd name="connsiteY21" fmla="*/ 3863477 h 6858000"/>
              <a:gd name="connsiteX22" fmla="*/ 9891553 w 12192000"/>
              <a:gd name="connsiteY22" fmla="*/ 3850108 h 6858000"/>
              <a:gd name="connsiteX23" fmla="*/ 10586714 w 12192000"/>
              <a:gd name="connsiteY23" fmla="*/ 3810003 h 6858000"/>
              <a:gd name="connsiteX24" fmla="*/ 11271848 w 12192000"/>
              <a:gd name="connsiteY24" fmla="*/ 3756529 h 6858000"/>
              <a:gd name="connsiteX25" fmla="*/ 11709667 w 12192000"/>
              <a:gd name="connsiteY25" fmla="*/ 3636212 h 6858000"/>
              <a:gd name="connsiteX26" fmla="*/ 12184248 w 12192000"/>
              <a:gd name="connsiteY26" fmla="*/ 3429001 h 6858000"/>
              <a:gd name="connsiteX27" fmla="*/ 12192000 w 12192000"/>
              <a:gd name="connsiteY27" fmla="*/ 3437173 h 6858000"/>
              <a:gd name="connsiteX28" fmla="*/ 12192000 w 12192000"/>
              <a:gd name="connsiteY28" fmla="*/ 6858000 h 6858000"/>
              <a:gd name="connsiteX29" fmla="*/ 0 w 12192000"/>
              <a:gd name="connsiteY29" fmla="*/ 6858000 h 6858000"/>
              <a:gd name="connsiteX30" fmla="*/ 0 w 12192000"/>
              <a:gd name="connsiteY30" fmla="*/ 6857989 h 6858000"/>
              <a:gd name="connsiteX31" fmla="*/ 6542821 w 12192000"/>
              <a:gd name="connsiteY31" fmla="*/ 6857989 h 6858000"/>
              <a:gd name="connsiteX32" fmla="*/ 6553813 w 12192000"/>
              <a:gd name="connsiteY32" fmla="*/ 6856417 h 6858000"/>
              <a:gd name="connsiteX33" fmla="*/ 6836849 w 12192000"/>
              <a:gd name="connsiteY33" fmla="*/ 6797865 h 6858000"/>
              <a:gd name="connsiteX34" fmla="*/ 5951187 w 12192000"/>
              <a:gd name="connsiteY34" fmla="*/ 6644126 h 6858000"/>
              <a:gd name="connsiteX35" fmla="*/ 6001320 w 12192000"/>
              <a:gd name="connsiteY35" fmla="*/ 6624073 h 6858000"/>
              <a:gd name="connsiteX36" fmla="*/ 5904397 w 12192000"/>
              <a:gd name="connsiteY36" fmla="*/ 6543863 h 6858000"/>
              <a:gd name="connsiteX37" fmla="*/ 5506684 w 12192000"/>
              <a:gd name="connsiteY37" fmla="*/ 6416862 h 6858000"/>
              <a:gd name="connsiteX38" fmla="*/ 6001320 w 12192000"/>
              <a:gd name="connsiteY38" fmla="*/ 6202967 h 6858000"/>
              <a:gd name="connsiteX39" fmla="*/ 5443186 w 12192000"/>
              <a:gd name="connsiteY39" fmla="*/ 5912202 h 6858000"/>
              <a:gd name="connsiteX40" fmla="*/ 5159104 w 12192000"/>
              <a:gd name="connsiteY40" fmla="*/ 5842017 h 6858000"/>
              <a:gd name="connsiteX41" fmla="*/ 6094899 w 12192000"/>
              <a:gd name="connsiteY41" fmla="*/ 5477726 h 6858000"/>
              <a:gd name="connsiteX42" fmla="*/ 4577576 w 12192000"/>
              <a:gd name="connsiteY42" fmla="*/ 5297251 h 6858000"/>
              <a:gd name="connsiteX43" fmla="*/ 4701234 w 12192000"/>
              <a:gd name="connsiteY43" fmla="*/ 5223724 h 6858000"/>
              <a:gd name="connsiteX44" fmla="*/ 5643712 w 12192000"/>
              <a:gd name="connsiteY44" fmla="*/ 5243777 h 6858000"/>
              <a:gd name="connsiteX45" fmla="*/ 5800793 w 12192000"/>
              <a:gd name="connsiteY45" fmla="*/ 5186961 h 6858000"/>
              <a:gd name="connsiteX46" fmla="*/ 5643712 w 12192000"/>
              <a:gd name="connsiteY46" fmla="*/ 5096724 h 6858000"/>
              <a:gd name="connsiteX47" fmla="*/ 5032104 w 12192000"/>
              <a:gd name="connsiteY47" fmla="*/ 5029881 h 6858000"/>
              <a:gd name="connsiteX48" fmla="*/ 4871682 w 12192000"/>
              <a:gd name="connsiteY48" fmla="*/ 4879485 h 6858000"/>
              <a:gd name="connsiteX49" fmla="*/ 4600971 w 12192000"/>
              <a:gd name="connsiteY49" fmla="*/ 4705695 h 6858000"/>
              <a:gd name="connsiteX50" fmla="*/ 4788128 w 12192000"/>
              <a:gd name="connsiteY50" fmla="*/ 4561984 h 6858000"/>
              <a:gd name="connsiteX51" fmla="*/ 4483995 w 12192000"/>
              <a:gd name="connsiteY51" fmla="*/ 4348088 h 6858000"/>
              <a:gd name="connsiteX52" fmla="*/ 4460097 w 12192000"/>
              <a:gd name="connsiteY52" fmla="*/ 4316252 h 6858000"/>
              <a:gd name="connsiteX53" fmla="*/ 0 w 12192000"/>
              <a:gd name="connsiteY53" fmla="*/ 4316252 h 6858000"/>
              <a:gd name="connsiteX54" fmla="*/ 0 w 12192000"/>
              <a:gd name="connsiteY54" fmla="*/ 4197368 h 6858000"/>
              <a:gd name="connsiteX55" fmla="*/ 3728859 w 12192000"/>
              <a:gd name="connsiteY55" fmla="*/ 41973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6858000">
                <a:moveTo>
                  <a:pt x="3847754" y="5"/>
                </a:moveTo>
                <a:lnTo>
                  <a:pt x="3847754" y="4197373"/>
                </a:lnTo>
                <a:lnTo>
                  <a:pt x="4423416" y="4197373"/>
                </a:lnTo>
                <a:lnTo>
                  <a:pt x="4430942" y="4172627"/>
                </a:lnTo>
                <a:cubicBezTo>
                  <a:pt x="4453920" y="4128344"/>
                  <a:pt x="4509064" y="4095758"/>
                  <a:pt x="4570893" y="4067350"/>
                </a:cubicBezTo>
                <a:cubicBezTo>
                  <a:pt x="4731315" y="3997165"/>
                  <a:pt x="4908447" y="4013876"/>
                  <a:pt x="5082240" y="4000508"/>
                </a:cubicBezTo>
                <a:cubicBezTo>
                  <a:pt x="5312846" y="3970428"/>
                  <a:pt x="5533424" y="3900244"/>
                  <a:pt x="5767374" y="3903586"/>
                </a:cubicBezTo>
                <a:cubicBezTo>
                  <a:pt x="5987953" y="3833401"/>
                  <a:pt x="6231927" y="3910270"/>
                  <a:pt x="6455849" y="3820032"/>
                </a:cubicBezTo>
                <a:cubicBezTo>
                  <a:pt x="6683114" y="3820032"/>
                  <a:pt x="6913720" y="3820032"/>
                  <a:pt x="7144325" y="3820032"/>
                </a:cubicBezTo>
                <a:cubicBezTo>
                  <a:pt x="7211170" y="3823375"/>
                  <a:pt x="7274668" y="3823375"/>
                  <a:pt x="7341512" y="3826717"/>
                </a:cubicBezTo>
                <a:cubicBezTo>
                  <a:pt x="7341512" y="3826717"/>
                  <a:pt x="7344854" y="3826717"/>
                  <a:pt x="7344854" y="3826717"/>
                </a:cubicBezTo>
                <a:lnTo>
                  <a:pt x="7534641" y="3832816"/>
                </a:lnTo>
                <a:lnTo>
                  <a:pt x="7534641" y="5"/>
                </a:lnTo>
                <a:close/>
                <a:moveTo>
                  <a:pt x="3728859" y="0"/>
                </a:moveTo>
                <a:lnTo>
                  <a:pt x="12192000" y="0"/>
                </a:lnTo>
                <a:lnTo>
                  <a:pt x="12192000" y="1"/>
                </a:lnTo>
                <a:lnTo>
                  <a:pt x="7653538" y="1"/>
                </a:lnTo>
                <a:lnTo>
                  <a:pt x="7653538" y="3836633"/>
                </a:lnTo>
                <a:lnTo>
                  <a:pt x="7773901" y="3840500"/>
                </a:lnTo>
                <a:cubicBezTo>
                  <a:pt x="7916359" y="3845096"/>
                  <a:pt x="8058399" y="3850109"/>
                  <a:pt x="8200440" y="3856793"/>
                </a:cubicBezTo>
                <a:cubicBezTo>
                  <a:pt x="8307387" y="3856793"/>
                  <a:pt x="8410993" y="3860135"/>
                  <a:pt x="8517940" y="3860135"/>
                </a:cubicBezTo>
                <a:cubicBezTo>
                  <a:pt x="8745205" y="3876845"/>
                  <a:pt x="8975812" y="3886871"/>
                  <a:pt x="9206418" y="3863477"/>
                </a:cubicBezTo>
                <a:cubicBezTo>
                  <a:pt x="9437024" y="3883530"/>
                  <a:pt x="9660946" y="3870162"/>
                  <a:pt x="9891553" y="3850108"/>
                </a:cubicBezTo>
                <a:cubicBezTo>
                  <a:pt x="10125500" y="3873504"/>
                  <a:pt x="10356108" y="3840082"/>
                  <a:pt x="10586714" y="3810003"/>
                </a:cubicBezTo>
                <a:cubicBezTo>
                  <a:pt x="10817321" y="3823372"/>
                  <a:pt x="11047927" y="3823372"/>
                  <a:pt x="11271848" y="3756529"/>
                </a:cubicBezTo>
                <a:cubicBezTo>
                  <a:pt x="11442298" y="3830056"/>
                  <a:pt x="11525851" y="3589423"/>
                  <a:pt x="11709667" y="3636212"/>
                </a:cubicBezTo>
                <a:cubicBezTo>
                  <a:pt x="11893484" y="3686345"/>
                  <a:pt x="12023827" y="3495843"/>
                  <a:pt x="12184248" y="3429001"/>
                </a:cubicBezTo>
                <a:lnTo>
                  <a:pt x="12192000" y="3437173"/>
                </a:lnTo>
                <a:lnTo>
                  <a:pt x="12192000" y="6858000"/>
                </a:lnTo>
                <a:lnTo>
                  <a:pt x="0" y="6858000"/>
                </a:lnTo>
                <a:lnTo>
                  <a:pt x="0" y="6857989"/>
                </a:lnTo>
                <a:lnTo>
                  <a:pt x="6542821" y="6857989"/>
                </a:lnTo>
                <a:lnTo>
                  <a:pt x="6553813" y="6856417"/>
                </a:lnTo>
                <a:cubicBezTo>
                  <a:pt x="6636844" y="6844080"/>
                  <a:pt x="6761651" y="6822931"/>
                  <a:pt x="6836849" y="6797865"/>
                </a:cubicBezTo>
                <a:cubicBezTo>
                  <a:pt x="6663059" y="6794522"/>
                  <a:pt x="5977924" y="6667523"/>
                  <a:pt x="5951187" y="6644126"/>
                </a:cubicBezTo>
                <a:cubicBezTo>
                  <a:pt x="5964556" y="6637442"/>
                  <a:pt x="5984611" y="6630759"/>
                  <a:pt x="6001320" y="6624073"/>
                </a:cubicBezTo>
                <a:cubicBezTo>
                  <a:pt x="5964556" y="6604022"/>
                  <a:pt x="5934477" y="6580627"/>
                  <a:pt x="5904397" y="6543863"/>
                </a:cubicBezTo>
                <a:cubicBezTo>
                  <a:pt x="5807476" y="6420205"/>
                  <a:pt x="5643712" y="6463653"/>
                  <a:pt x="5506684" y="6416862"/>
                </a:cubicBezTo>
                <a:cubicBezTo>
                  <a:pt x="5593580" y="6156177"/>
                  <a:pt x="5824187" y="6253098"/>
                  <a:pt x="6001320" y="6202967"/>
                </a:cubicBezTo>
                <a:cubicBezTo>
                  <a:pt x="5536764" y="6049228"/>
                  <a:pt x="5627001" y="5969017"/>
                  <a:pt x="5443186" y="5912202"/>
                </a:cubicBezTo>
                <a:cubicBezTo>
                  <a:pt x="5212579" y="5842017"/>
                  <a:pt x="5159104" y="5842017"/>
                  <a:pt x="5159104" y="5842017"/>
                </a:cubicBezTo>
                <a:cubicBezTo>
                  <a:pt x="5429816" y="5628122"/>
                  <a:pt x="5754003" y="5858729"/>
                  <a:pt x="6094899" y="5477726"/>
                </a:cubicBezTo>
                <a:cubicBezTo>
                  <a:pt x="5767371" y="5424253"/>
                  <a:pt x="4788128" y="5397515"/>
                  <a:pt x="4577576" y="5297251"/>
                </a:cubicBezTo>
                <a:cubicBezTo>
                  <a:pt x="4657786" y="5334014"/>
                  <a:pt x="4664471" y="5223724"/>
                  <a:pt x="4701234" y="5223724"/>
                </a:cubicBezTo>
                <a:cubicBezTo>
                  <a:pt x="5012051" y="5220383"/>
                  <a:pt x="5329552" y="5283884"/>
                  <a:pt x="5643712" y="5243777"/>
                </a:cubicBezTo>
                <a:cubicBezTo>
                  <a:pt x="5700528" y="5240436"/>
                  <a:pt x="5790766" y="5270513"/>
                  <a:pt x="5800793" y="5186961"/>
                </a:cubicBezTo>
                <a:cubicBezTo>
                  <a:pt x="5810818" y="5083355"/>
                  <a:pt x="5693843" y="5106750"/>
                  <a:pt x="5643712" y="5096724"/>
                </a:cubicBezTo>
                <a:cubicBezTo>
                  <a:pt x="5439842" y="5063302"/>
                  <a:pt x="5239316" y="5049935"/>
                  <a:pt x="5032104" y="5029881"/>
                </a:cubicBezTo>
                <a:cubicBezTo>
                  <a:pt x="4945209" y="5019854"/>
                  <a:pt x="4838261" y="5039907"/>
                  <a:pt x="4871682" y="4879485"/>
                </a:cubicBezTo>
                <a:cubicBezTo>
                  <a:pt x="4844944" y="4725749"/>
                  <a:pt x="4684523" y="4779222"/>
                  <a:pt x="4600971" y="4705695"/>
                </a:cubicBezTo>
                <a:cubicBezTo>
                  <a:pt x="4641075" y="4618800"/>
                  <a:pt x="4754708" y="4678959"/>
                  <a:pt x="4788128" y="4561984"/>
                </a:cubicBezTo>
                <a:cubicBezTo>
                  <a:pt x="4627707" y="4598747"/>
                  <a:pt x="4644418" y="4344747"/>
                  <a:pt x="4483995" y="4348088"/>
                </a:cubicBezTo>
                <a:lnTo>
                  <a:pt x="4460097" y="4316252"/>
                </a:lnTo>
                <a:lnTo>
                  <a:pt x="0" y="4316252"/>
                </a:lnTo>
                <a:lnTo>
                  <a:pt x="0" y="4197368"/>
                </a:lnTo>
                <a:lnTo>
                  <a:pt x="3728859" y="4197368"/>
                </a:ln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3" name="Title 1">
            <a:extLst>
              <a:ext uri="{FF2B5EF4-FFF2-40B4-BE49-F238E27FC236}">
                <a16:creationId xmlns:a16="http://schemas.microsoft.com/office/drawing/2014/main" id="{52D5E166-27DE-B115-393B-59D9C8D56027}"/>
              </a:ext>
            </a:extLst>
          </p:cNvPr>
          <p:cNvSpPr txBox="1">
            <a:spLocks/>
          </p:cNvSpPr>
          <p:nvPr/>
        </p:nvSpPr>
        <p:spPr>
          <a:xfrm>
            <a:off x="6343650" y="4181474"/>
            <a:ext cx="5505814" cy="14713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100" b="1"/>
              <a:t>Use a sustainable accounting business game or software package</a:t>
            </a:r>
          </a:p>
        </p:txBody>
      </p:sp>
      <p:pic>
        <p:nvPicPr>
          <p:cNvPr id="7" name="Picture 6">
            <a:extLst>
              <a:ext uri="{FF2B5EF4-FFF2-40B4-BE49-F238E27FC236}">
                <a16:creationId xmlns:a16="http://schemas.microsoft.com/office/drawing/2014/main" id="{76133B2C-B3BE-90FA-4591-39B4FE4E6216}"/>
              </a:ext>
            </a:extLst>
          </p:cNvPr>
          <p:cNvPicPr>
            <a:picLocks noChangeAspect="1"/>
          </p:cNvPicPr>
          <p:nvPr/>
        </p:nvPicPr>
        <p:blipFill>
          <a:blip r:embed="rId3"/>
          <a:stretch>
            <a:fillRect/>
          </a:stretch>
        </p:blipFill>
        <p:spPr>
          <a:xfrm>
            <a:off x="502187" y="624092"/>
            <a:ext cx="2793747" cy="3071330"/>
          </a:xfrm>
          <a:prstGeom prst="rect">
            <a:avLst/>
          </a:prstGeom>
        </p:spPr>
      </p:pic>
      <p:pic>
        <p:nvPicPr>
          <p:cNvPr id="5" name="Picture 4">
            <a:extLst>
              <a:ext uri="{FF2B5EF4-FFF2-40B4-BE49-F238E27FC236}">
                <a16:creationId xmlns:a16="http://schemas.microsoft.com/office/drawing/2014/main" id="{8C72D20A-33BD-9358-B9D1-D050218747F4}"/>
              </a:ext>
            </a:extLst>
          </p:cNvPr>
          <p:cNvPicPr>
            <a:picLocks noChangeAspect="1"/>
          </p:cNvPicPr>
          <p:nvPr/>
        </p:nvPicPr>
        <p:blipFill>
          <a:blip r:embed="rId4"/>
          <a:stretch>
            <a:fillRect/>
          </a:stretch>
        </p:blipFill>
        <p:spPr>
          <a:xfrm>
            <a:off x="4237631" y="703399"/>
            <a:ext cx="2897872" cy="2692712"/>
          </a:xfrm>
          <a:prstGeom prst="rect">
            <a:avLst/>
          </a:prstGeom>
        </p:spPr>
      </p:pic>
      <p:pic>
        <p:nvPicPr>
          <p:cNvPr id="9" name="Picture 8">
            <a:extLst>
              <a:ext uri="{FF2B5EF4-FFF2-40B4-BE49-F238E27FC236}">
                <a16:creationId xmlns:a16="http://schemas.microsoft.com/office/drawing/2014/main" id="{40571D7A-0733-C0E3-1B47-4C0138263A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5085" y="868744"/>
            <a:ext cx="3504569" cy="2251685"/>
          </a:xfrm>
          <a:prstGeom prst="rect">
            <a:avLst/>
          </a:prstGeom>
        </p:spPr>
      </p:pic>
      <p:pic>
        <p:nvPicPr>
          <p:cNvPr id="11" name="Picture 10">
            <a:extLst>
              <a:ext uri="{FF2B5EF4-FFF2-40B4-BE49-F238E27FC236}">
                <a16:creationId xmlns:a16="http://schemas.microsoft.com/office/drawing/2014/main" id="{E00CA860-7154-DA5A-42A8-9A4719F38D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4909" y="4667534"/>
            <a:ext cx="3049999" cy="1639375"/>
          </a:xfrm>
          <a:prstGeom prst="rect">
            <a:avLst/>
          </a:prstGeom>
        </p:spPr>
      </p:pic>
    </p:spTree>
    <p:extLst>
      <p:ext uri="{BB962C8B-B14F-4D97-AF65-F5344CB8AC3E}">
        <p14:creationId xmlns:p14="http://schemas.microsoft.com/office/powerpoint/2010/main" val="2793713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0162" y="290270"/>
            <a:ext cx="7738396" cy="2149839"/>
          </a:xfrm>
          <a:solidFill>
            <a:schemeClr val="accent6">
              <a:lumMod val="75000"/>
            </a:schemeClr>
          </a:solidFill>
          <a:effectLst>
            <a:softEdge rad="127000"/>
          </a:effectLst>
        </p:spPr>
        <p:txBody>
          <a:bodyPr>
            <a:noAutofit/>
          </a:bodyPr>
          <a:lstStyle/>
          <a:p>
            <a:pPr>
              <a:lnSpc>
                <a:spcPct val="107000"/>
              </a:lnSpc>
            </a:pPr>
            <a:r>
              <a:rPr lang="en-GB" sz="3600" b="1" dirty="0">
                <a:solidFill>
                  <a:schemeClr val="bg1"/>
                </a:solidFill>
                <a:effectLst/>
                <a:latin typeface="Arial" panose="020B0604020202020204" pitchFamily="34" charset="0"/>
                <a:ea typeface="Arial" panose="020B0604020202020204" pitchFamily="34" charset="0"/>
              </a:rPr>
              <a:t>Embedding Sustainability into Accounting Education</a:t>
            </a:r>
            <a:br>
              <a:rPr lang="en-GB" sz="3600" b="1" dirty="0">
                <a:solidFill>
                  <a:schemeClr val="bg1"/>
                </a:solidFill>
                <a:effectLst/>
                <a:latin typeface="Arial" panose="020B0604020202020204" pitchFamily="34" charset="0"/>
                <a:ea typeface="Arial" panose="020B0604020202020204" pitchFamily="34" charset="0"/>
              </a:rPr>
            </a:br>
            <a:endParaRPr lang="en-GB" sz="3600" dirty="0">
              <a:solidFill>
                <a:schemeClr val="bg1"/>
              </a:solidFill>
              <a:effectLst/>
              <a:latin typeface="Arial" panose="020B0604020202020204" pitchFamily="34" charset="0"/>
              <a:ea typeface="Arial" panose="020B0604020202020204" pitchFamily="34" charset="0"/>
            </a:endParaRPr>
          </a:p>
        </p:txBody>
      </p:sp>
      <p:sp>
        <p:nvSpPr>
          <p:cNvPr id="3" name="Subtitle 2"/>
          <p:cNvSpPr>
            <a:spLocks noGrp="1"/>
          </p:cNvSpPr>
          <p:nvPr>
            <p:ph type="subTitle" idx="1"/>
          </p:nvPr>
        </p:nvSpPr>
        <p:spPr>
          <a:xfrm>
            <a:off x="1613533" y="5202238"/>
            <a:ext cx="9144000" cy="1655762"/>
          </a:xfrm>
        </p:spPr>
        <p:txBody>
          <a:bodyPr>
            <a:normAutofit/>
          </a:bodyPr>
          <a:lstStyle/>
          <a:p>
            <a:r>
              <a:rPr lang="en-GB" b="1" dirty="0">
                <a:solidFill>
                  <a:schemeClr val="accent6">
                    <a:lumMod val="50000"/>
                  </a:schemeClr>
                </a:solidFill>
              </a:rPr>
              <a:t>Ian Thomson</a:t>
            </a:r>
          </a:p>
          <a:p>
            <a:r>
              <a:rPr lang="en-GB" b="1" dirty="0">
                <a:solidFill>
                  <a:schemeClr val="accent6">
                    <a:lumMod val="50000"/>
                  </a:schemeClr>
                </a:solidFill>
              </a:rPr>
              <a:t>Professor of Accounting &amp; Sustainability</a:t>
            </a:r>
          </a:p>
          <a:p>
            <a:r>
              <a:rPr lang="en-GB" b="1" dirty="0">
                <a:solidFill>
                  <a:schemeClr val="accent6">
                    <a:lumMod val="50000"/>
                  </a:schemeClr>
                </a:solidFill>
              </a:rPr>
              <a:t>University of Dundee</a:t>
            </a:r>
          </a:p>
        </p:txBody>
      </p:sp>
      <p:pic>
        <p:nvPicPr>
          <p:cNvPr id="4" name="Picture 4" descr="Image result for sdg images"/>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encilSketch/>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16335" y="2765032"/>
            <a:ext cx="2538679" cy="25386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descr="Image result for sdg imag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6052" y="2747385"/>
            <a:ext cx="2538679" cy="25386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ight Arrow 5"/>
          <p:cNvSpPr/>
          <p:nvPr/>
        </p:nvSpPr>
        <p:spPr>
          <a:xfrm>
            <a:off x="4972749" y="3867127"/>
            <a:ext cx="2425568" cy="325896"/>
          </a:xfrm>
          <a:prstGeom prst="rightArrow">
            <a:avLst/>
          </a:prstGeom>
          <a:gradFill flip="none" rotWithShape="1">
            <a:gsLst>
              <a:gs pos="0">
                <a:schemeClr val="accent6">
                  <a:lumMod val="43000"/>
                </a:schemeClr>
              </a:gs>
              <a:gs pos="35000">
                <a:schemeClr val="accent6">
                  <a:lumMod val="0"/>
                  <a:lumOff val="100000"/>
                </a:schemeClr>
              </a:gs>
              <a:gs pos="100000">
                <a:schemeClr val="accent6">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79733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epwater Horizon (2016) - AZ Movies">
            <a:extLst>
              <a:ext uri="{FF2B5EF4-FFF2-40B4-BE49-F238E27FC236}">
                <a16:creationId xmlns:a16="http://schemas.microsoft.com/office/drawing/2014/main" id="{EE08D21C-5182-40B6-B11F-BF3CF77B3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DE069B-9E9A-4992-9A87-9834BD203B20}"/>
              </a:ext>
            </a:extLst>
          </p:cNvPr>
          <p:cNvSpPr>
            <a:spLocks noGrp="1"/>
          </p:cNvSpPr>
          <p:nvPr>
            <p:ph type="title"/>
          </p:nvPr>
        </p:nvSpPr>
        <p:spPr>
          <a:xfrm>
            <a:off x="320329" y="389438"/>
            <a:ext cx="7229048" cy="1046750"/>
          </a:xfrm>
        </p:spPr>
        <p:txBody>
          <a:bodyPr>
            <a:normAutofit fontScale="90000"/>
          </a:bodyPr>
          <a:lstStyle/>
          <a:p>
            <a:r>
              <a:rPr lang="en-GB" b="1" dirty="0">
                <a:solidFill>
                  <a:schemeClr val="bg1"/>
                </a:solidFill>
              </a:rPr>
              <a:t>Problem based learning – Role Play</a:t>
            </a:r>
          </a:p>
        </p:txBody>
      </p:sp>
      <p:sp>
        <p:nvSpPr>
          <p:cNvPr id="3" name="Content Placeholder 2">
            <a:extLst>
              <a:ext uri="{FF2B5EF4-FFF2-40B4-BE49-F238E27FC236}">
                <a16:creationId xmlns:a16="http://schemas.microsoft.com/office/drawing/2014/main" id="{BB26E67A-9264-4DBA-B0BA-2E722F31C9C0}"/>
              </a:ext>
            </a:extLst>
          </p:cNvPr>
          <p:cNvSpPr>
            <a:spLocks noGrp="1"/>
          </p:cNvSpPr>
          <p:nvPr>
            <p:ph idx="1"/>
          </p:nvPr>
        </p:nvSpPr>
        <p:spPr>
          <a:xfrm>
            <a:off x="112511" y="1805024"/>
            <a:ext cx="5983489" cy="2342069"/>
          </a:xfrm>
        </p:spPr>
        <p:txBody>
          <a:bodyPr>
            <a:normAutofit/>
          </a:bodyPr>
          <a:lstStyle/>
          <a:p>
            <a:pPr marL="0" indent="0" algn="ctr">
              <a:buNone/>
            </a:pPr>
            <a:r>
              <a:rPr lang="en-GB" sz="4400" b="1" dirty="0">
                <a:solidFill>
                  <a:schemeClr val="bg1"/>
                </a:solidFill>
              </a:rPr>
              <a:t>Deep Water Horizon </a:t>
            </a:r>
          </a:p>
          <a:p>
            <a:pPr marL="0" indent="0" algn="ctr">
              <a:buNone/>
            </a:pPr>
            <a:r>
              <a:rPr lang="en-GB" sz="4400" b="1" dirty="0">
                <a:solidFill>
                  <a:schemeClr val="bg1"/>
                </a:solidFill>
              </a:rPr>
              <a:t>Who ordered the concrete ?</a:t>
            </a:r>
          </a:p>
        </p:txBody>
      </p:sp>
    </p:spTree>
    <p:extLst>
      <p:ext uri="{BB962C8B-B14F-4D97-AF65-F5344CB8AC3E}">
        <p14:creationId xmlns:p14="http://schemas.microsoft.com/office/powerpoint/2010/main" val="38353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868" y="349502"/>
            <a:ext cx="1898848" cy="1898848"/>
          </a:xfrm>
          <a:prstGeom prst="rect">
            <a:avLst/>
          </a:prstGeom>
        </p:spPr>
      </p:pic>
      <p:sp>
        <p:nvSpPr>
          <p:cNvPr id="2" name="Title 1"/>
          <p:cNvSpPr>
            <a:spLocks noGrp="1"/>
          </p:cNvSpPr>
          <p:nvPr>
            <p:ph type="ctrTitle"/>
          </p:nvPr>
        </p:nvSpPr>
        <p:spPr>
          <a:xfrm>
            <a:off x="2209800" y="1196753"/>
            <a:ext cx="7772400" cy="1470025"/>
          </a:xfrm>
        </p:spPr>
        <p:txBody>
          <a:bodyPr>
            <a:noAutofit/>
          </a:bodyPr>
          <a:lstStyle/>
          <a:p>
            <a:br>
              <a:rPr lang="en-GB" sz="4400" b="1" dirty="0"/>
            </a:br>
            <a:r>
              <a:rPr lang="en-GB" sz="4400" b="1" dirty="0"/>
              <a:t>Mainstreaming</a:t>
            </a:r>
            <a:br>
              <a:rPr lang="en-GB" sz="4400" b="1" dirty="0"/>
            </a:br>
            <a:r>
              <a:rPr lang="en-GB" sz="4400" b="1" dirty="0"/>
              <a:t>Birmingham Business School Carbon Accounting for Net Zero</a:t>
            </a:r>
            <a:endParaRPr lang="en-GB" sz="4400" dirty="0"/>
          </a:p>
        </p:txBody>
      </p:sp>
      <p:sp>
        <p:nvSpPr>
          <p:cNvPr id="3" name="Subtitle 2"/>
          <p:cNvSpPr>
            <a:spLocks noGrp="1"/>
          </p:cNvSpPr>
          <p:nvPr>
            <p:ph type="subTitle" idx="1"/>
          </p:nvPr>
        </p:nvSpPr>
        <p:spPr>
          <a:xfrm>
            <a:off x="2712838" y="5338135"/>
            <a:ext cx="7086600" cy="1752600"/>
          </a:xfrm>
        </p:spPr>
        <p:txBody>
          <a:bodyPr>
            <a:normAutofit/>
          </a:bodyPr>
          <a:lstStyle/>
          <a:p>
            <a:r>
              <a:rPr lang="en-GB" sz="3000" dirty="0"/>
              <a:t>First to mainstream climate change throughout its accounting programme</a:t>
            </a:r>
          </a:p>
        </p:txBody>
      </p:sp>
      <p:pic>
        <p:nvPicPr>
          <p:cNvPr id="7170" name="Picture 2" descr="Facilities - University of Birmingh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0884" y="2792644"/>
            <a:ext cx="9144000" cy="2419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mitting to Planet Earth | Castle Rock Wa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533" y="1481765"/>
            <a:ext cx="901008"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039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42% of Americans Will Be Obese by 2030 - Men's Journal">
            <a:extLst>
              <a:ext uri="{FF2B5EF4-FFF2-40B4-BE49-F238E27FC236}">
                <a16:creationId xmlns:a16="http://schemas.microsoft.com/office/drawing/2014/main" id="{8B84C1FA-C369-48DD-516B-7B540507A3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38" r="2" b="42738"/>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Cutting Postharvest Food Loss and Waste – Food Tank">
            <a:extLst>
              <a:ext uri="{FF2B5EF4-FFF2-40B4-BE49-F238E27FC236}">
                <a16:creationId xmlns:a16="http://schemas.microsoft.com/office/drawing/2014/main" id="{7ED5368D-A67F-7D20-4123-9FD83BB6A1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11" b="15789"/>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Malnutrition: Curse of Nigerian children – Green Savannah Diplomatic Cable">
            <a:extLst>
              <a:ext uri="{FF2B5EF4-FFF2-40B4-BE49-F238E27FC236}">
                <a16:creationId xmlns:a16="http://schemas.microsoft.com/office/drawing/2014/main" id="{834E0107-D6EE-DFE0-79CA-CDA3F5F53F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88" r="3157"/>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1D2058-BD02-16B1-1ADA-9DDEA0A86A7E}"/>
              </a:ext>
            </a:extLst>
          </p:cNvPr>
          <p:cNvSpPr/>
          <p:nvPr/>
        </p:nvSpPr>
        <p:spPr>
          <a:xfrm>
            <a:off x="2822713" y="1709530"/>
            <a:ext cx="6380922" cy="35780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Collaborative projects co-producing ‘solutions’ working with our armies of students to make a difference </a:t>
            </a:r>
          </a:p>
        </p:txBody>
      </p:sp>
    </p:spTree>
    <p:extLst>
      <p:ext uri="{BB962C8B-B14F-4D97-AF65-F5344CB8AC3E}">
        <p14:creationId xmlns:p14="http://schemas.microsoft.com/office/powerpoint/2010/main" val="73596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0A82CB-929E-4513-893B-0E21638EA62D}"/>
              </a:ext>
            </a:extLst>
          </p:cNvPr>
          <p:cNvSpPr/>
          <p:nvPr/>
        </p:nvSpPr>
        <p:spPr>
          <a:xfrm>
            <a:off x="0" y="0"/>
            <a:ext cx="12192000"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4286B63-6DFD-4880-9B7D-704A5595485D}"/>
              </a:ext>
            </a:extLst>
          </p:cNvPr>
          <p:cNvSpPr txBox="1"/>
          <p:nvPr/>
        </p:nvSpPr>
        <p:spPr>
          <a:xfrm>
            <a:off x="1628078" y="1997839"/>
            <a:ext cx="8713882" cy="2862322"/>
          </a:xfrm>
          <a:prstGeom prst="rect">
            <a:avLst/>
          </a:prstGeom>
          <a:noFill/>
        </p:spPr>
        <p:txBody>
          <a:bodyPr wrap="square" rtlCol="0">
            <a:spAutoFit/>
          </a:bodyPr>
          <a:lstStyle/>
          <a:p>
            <a:pPr algn="ctr"/>
            <a:r>
              <a:rPr lang="en-GB" sz="6000" b="1" dirty="0">
                <a:solidFill>
                  <a:schemeClr val="bg1"/>
                </a:solidFill>
              </a:rPr>
              <a:t>Beware False Accreditation Consciousness</a:t>
            </a:r>
          </a:p>
        </p:txBody>
      </p:sp>
    </p:spTree>
    <p:extLst>
      <p:ext uri="{BB962C8B-B14F-4D97-AF65-F5344CB8AC3E}">
        <p14:creationId xmlns:p14="http://schemas.microsoft.com/office/powerpoint/2010/main" val="2802431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nnecting the Dots of European ESG Regulations">
            <a:extLst>
              <a:ext uri="{FF2B5EF4-FFF2-40B4-BE49-F238E27FC236}">
                <a16:creationId xmlns:a16="http://schemas.microsoft.com/office/drawing/2014/main" id="{3BC30037-AF6B-2096-789F-486BD2C172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21015" r="145"/>
          <a:stretch/>
        </p:blipFill>
        <p:spPr bwMode="auto">
          <a:xfrm>
            <a:off x="1350086" y="-635"/>
            <a:ext cx="9573123" cy="645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899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BB88A47-1AA0-3776-6A40-7E5F9CF4D5F0}"/>
              </a:ext>
            </a:extLst>
          </p:cNvPr>
          <p:cNvPicPr>
            <a:picLocks noChangeAspect="1"/>
          </p:cNvPicPr>
          <p:nvPr/>
        </p:nvPicPr>
        <p:blipFill>
          <a:blip r:embed="rId2"/>
          <a:srcRect t="25356" b="9779"/>
          <a:stretch/>
        </p:blipFill>
        <p:spPr>
          <a:xfrm>
            <a:off x="457200" y="457200"/>
            <a:ext cx="11277600" cy="5943600"/>
          </a:xfrm>
          <a:prstGeom prst="rect">
            <a:avLst/>
          </a:prstGeom>
        </p:spPr>
      </p:pic>
      <p:sp>
        <p:nvSpPr>
          <p:cNvPr id="2" name="AutoShape 2" descr="Connecting the Dots of European ESG Regulations">
            <a:extLst>
              <a:ext uri="{FF2B5EF4-FFF2-40B4-BE49-F238E27FC236}">
                <a16:creationId xmlns:a16="http://schemas.microsoft.com/office/drawing/2014/main" id="{372B4D4C-0B8C-248E-7EDE-4D53E5B726AB}"/>
              </a:ext>
            </a:extLst>
          </p:cNvPr>
          <p:cNvSpPr>
            <a:spLocks noChangeAspect="1" noChangeArrowheads="1"/>
          </p:cNvSpPr>
          <p:nvPr/>
        </p:nvSpPr>
        <p:spPr bwMode="auto">
          <a:xfrm>
            <a:off x="4400550" y="1733550"/>
            <a:ext cx="1847850" cy="1847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Connecting the Dots of European ESG Regulations">
            <a:extLst>
              <a:ext uri="{FF2B5EF4-FFF2-40B4-BE49-F238E27FC236}">
                <a16:creationId xmlns:a16="http://schemas.microsoft.com/office/drawing/2014/main" id="{D4CB7C69-0C2F-6BFC-753B-A5AFE4EACF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80273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C2CB0F-3CE4-F0C0-F1F5-F6E11091F12E}"/>
              </a:ext>
            </a:extLst>
          </p:cNvPr>
          <p:cNvSpPr/>
          <p:nvPr/>
        </p:nvSpPr>
        <p:spPr>
          <a:xfrm>
            <a:off x="-1998" y="0"/>
            <a:ext cx="12254669" cy="68580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B7127718-E978-024D-2BDB-B89ADD070045}"/>
              </a:ext>
            </a:extLst>
          </p:cNvPr>
          <p:cNvSpPr txBox="1"/>
          <p:nvPr/>
        </p:nvSpPr>
        <p:spPr>
          <a:xfrm>
            <a:off x="422826" y="385176"/>
            <a:ext cx="11167353" cy="3046988"/>
          </a:xfrm>
          <a:prstGeom prst="rect">
            <a:avLst/>
          </a:prstGeom>
          <a:noFill/>
        </p:spPr>
        <p:txBody>
          <a:bodyPr wrap="square" lIns="91440" tIns="45720" rIns="91440" bIns="45720" anchor="t">
            <a:spAutoFit/>
          </a:bodyPr>
          <a:lstStyle/>
          <a:p>
            <a:pPr algn="ctr"/>
            <a:r>
              <a:rPr lang="en-GB" sz="4800" b="1" dirty="0">
                <a:solidFill>
                  <a:schemeClr val="bg1"/>
                </a:solidFill>
                <a:latin typeface="Noto Sans"/>
                <a:ea typeface="Noto Sans"/>
                <a:cs typeface="Noto Sans"/>
              </a:rPr>
              <a:t>Sustainability Accounting Crisis</a:t>
            </a:r>
            <a:endParaRPr lang="en-US" sz="4800" dirty="0">
              <a:solidFill>
                <a:schemeClr val="bg1"/>
              </a:solidFill>
              <a:latin typeface="Noto Sans"/>
              <a:ea typeface="Noto Sans"/>
              <a:cs typeface="Noto Sans"/>
            </a:endParaRPr>
          </a:p>
          <a:p>
            <a:pPr algn="ctr"/>
            <a:endParaRPr lang="en-GB" sz="4800" b="1" dirty="0">
              <a:solidFill>
                <a:schemeClr val="bg1"/>
              </a:solidFill>
              <a:latin typeface="Noto Sans"/>
              <a:ea typeface="Noto Sans"/>
              <a:cs typeface="Noto Sans"/>
            </a:endParaRPr>
          </a:p>
          <a:p>
            <a:pPr algn="ctr"/>
            <a:r>
              <a:rPr lang="en-GB" sz="4800" b="1" dirty="0">
                <a:solidFill>
                  <a:schemeClr val="bg1"/>
                </a:solidFill>
                <a:latin typeface="Noto Sans"/>
                <a:ea typeface="Noto Sans"/>
                <a:cs typeface="Noto Sans"/>
              </a:rPr>
              <a:t>...during a time of </a:t>
            </a:r>
            <a:r>
              <a:rPr lang="en-GB" sz="4800" b="1" dirty="0" err="1">
                <a:solidFill>
                  <a:schemeClr val="bg1"/>
                </a:solidFill>
                <a:latin typeface="Noto Sans"/>
                <a:ea typeface="Noto Sans"/>
                <a:cs typeface="Noto Sans"/>
              </a:rPr>
              <a:t>polycrises</a:t>
            </a:r>
            <a:r>
              <a:rPr lang="en-GB" sz="4800" b="1" dirty="0">
                <a:solidFill>
                  <a:schemeClr val="bg1"/>
                </a:solidFill>
                <a:latin typeface="Noto Sans"/>
                <a:ea typeface="Noto Sans"/>
                <a:cs typeface="Noto Sans"/>
              </a:rPr>
              <a:t> and </a:t>
            </a:r>
            <a:r>
              <a:rPr lang="en-GB" sz="4800" b="1" dirty="0" err="1">
                <a:solidFill>
                  <a:schemeClr val="bg1"/>
                </a:solidFill>
                <a:latin typeface="Noto Sans"/>
                <a:ea typeface="Noto Sans"/>
                <a:cs typeface="Noto Sans"/>
              </a:rPr>
              <a:t>polyconflicts</a:t>
            </a:r>
            <a:r>
              <a:rPr lang="en-GB" sz="4800" b="1" dirty="0">
                <a:solidFill>
                  <a:schemeClr val="bg1"/>
                </a:solidFill>
                <a:latin typeface="Noto Sans"/>
                <a:ea typeface="Noto Sans"/>
                <a:cs typeface="Noto Sans"/>
              </a:rPr>
              <a:t>....</a:t>
            </a:r>
            <a:endParaRPr lang="en-US" sz="4800" dirty="0">
              <a:solidFill>
                <a:schemeClr val="bg1"/>
              </a:solidFill>
              <a:latin typeface="Noto Sans"/>
              <a:ea typeface="Noto Sans"/>
              <a:cs typeface="Noto Sans"/>
            </a:endParaRPr>
          </a:p>
        </p:txBody>
      </p:sp>
      <p:sp>
        <p:nvSpPr>
          <p:cNvPr id="2" name="TextBox 1">
            <a:extLst>
              <a:ext uri="{FF2B5EF4-FFF2-40B4-BE49-F238E27FC236}">
                <a16:creationId xmlns:a16="http://schemas.microsoft.com/office/drawing/2014/main" id="{99D738D6-8ACB-DA21-08DF-0C3A328FAC50}"/>
              </a:ext>
            </a:extLst>
          </p:cNvPr>
          <p:cNvSpPr txBox="1"/>
          <p:nvPr/>
        </p:nvSpPr>
        <p:spPr>
          <a:xfrm>
            <a:off x="1666631" y="3757246"/>
            <a:ext cx="886850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i="1" dirty="0">
                <a:solidFill>
                  <a:srgbClr val="FFFF00"/>
                </a:solidFill>
                <a:latin typeface="Noto Sans"/>
                <a:cs typeface="Segoe UI"/>
              </a:rPr>
              <a:t>Cluster of related global risks with compounding effects..</a:t>
            </a:r>
            <a:r>
              <a:rPr lang="en-US" sz="2400" dirty="0">
                <a:latin typeface="Noto Sans"/>
                <a:cs typeface="Segoe UI"/>
              </a:rPr>
              <a:t>​</a:t>
            </a:r>
          </a:p>
          <a:p>
            <a:pPr algn="ctr"/>
            <a:endParaRPr lang="en-GB" sz="2400" i="1" dirty="0">
              <a:solidFill>
                <a:srgbClr val="FFFF00"/>
              </a:solidFill>
              <a:latin typeface="Noto Sans"/>
              <a:cs typeface="Segoe UI"/>
            </a:endParaRPr>
          </a:p>
          <a:p>
            <a:pPr algn="ctr"/>
            <a:r>
              <a:rPr lang="en-GB" sz="2400" i="1" dirty="0">
                <a:solidFill>
                  <a:srgbClr val="FFFF00"/>
                </a:solidFill>
                <a:latin typeface="Noto Sans"/>
                <a:cs typeface="Segoe UI"/>
              </a:rPr>
              <a:t>Crises in multiple global systems entangled in ways that significantly degrade the future of humanity..</a:t>
            </a:r>
            <a:r>
              <a:rPr lang="en-GB" sz="2400" dirty="0">
                <a:latin typeface="Noto Sans"/>
                <a:cs typeface="Segoe UI"/>
              </a:rPr>
              <a:t>​</a:t>
            </a:r>
            <a:endParaRPr lang="en-GB" dirty="0"/>
          </a:p>
          <a:p>
            <a:pPr algn="ctr"/>
            <a:endParaRPr lang="en-GB" sz="2400" i="1" dirty="0">
              <a:solidFill>
                <a:srgbClr val="FFFF00"/>
              </a:solidFill>
              <a:latin typeface="Noto Sans"/>
              <a:cs typeface="Segoe UI"/>
            </a:endParaRPr>
          </a:p>
          <a:p>
            <a:pPr algn="ctr"/>
            <a:r>
              <a:rPr lang="en-GB" sz="2400" i="1" dirty="0">
                <a:solidFill>
                  <a:srgbClr val="FFFF00"/>
                </a:solidFill>
                <a:latin typeface="Noto Sans"/>
                <a:cs typeface="Segoe UI"/>
              </a:rPr>
              <a:t>Confusion or suffering caused by many different problems happening at the same time."</a:t>
            </a:r>
            <a:r>
              <a:rPr lang="en-GB" sz="2400" dirty="0">
                <a:latin typeface="Noto Sans"/>
                <a:cs typeface="Segoe UI"/>
              </a:rPr>
              <a:t>​</a:t>
            </a:r>
            <a:endParaRPr lang="en-GB" dirty="0"/>
          </a:p>
        </p:txBody>
      </p:sp>
    </p:spTree>
    <p:extLst>
      <p:ext uri="{BB962C8B-B14F-4D97-AF65-F5344CB8AC3E}">
        <p14:creationId xmlns:p14="http://schemas.microsoft.com/office/powerpoint/2010/main" val="4139537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5EF336-0D7F-43F5-9A35-7F9373D29D0D}"/>
              </a:ext>
            </a:extLst>
          </p:cNvPr>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A4556F7A-4752-4964-BC48-2E87C3A67497}"/>
              </a:ext>
            </a:extLst>
          </p:cNvPr>
          <p:cNvSpPr txBox="1"/>
          <p:nvPr/>
        </p:nvSpPr>
        <p:spPr>
          <a:xfrm flipH="1">
            <a:off x="2724850" y="1666407"/>
            <a:ext cx="7017232" cy="3785652"/>
          </a:xfrm>
          <a:prstGeom prst="rect">
            <a:avLst/>
          </a:prstGeom>
          <a:noFill/>
        </p:spPr>
        <p:txBody>
          <a:bodyPr wrap="square" rtlCol="0">
            <a:spAutoFit/>
          </a:bodyPr>
          <a:lstStyle/>
          <a:p>
            <a:pPr algn="ctr"/>
            <a:r>
              <a:rPr lang="en-GB" sz="6000" b="1" dirty="0">
                <a:solidFill>
                  <a:schemeClr val="bg1"/>
                </a:solidFill>
              </a:rPr>
              <a:t>What are you going to change to make the world a better place ?</a:t>
            </a:r>
          </a:p>
        </p:txBody>
      </p:sp>
    </p:spTree>
    <p:extLst>
      <p:ext uri="{BB962C8B-B14F-4D97-AF65-F5344CB8AC3E}">
        <p14:creationId xmlns:p14="http://schemas.microsoft.com/office/powerpoint/2010/main" val="2346510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0A82CB-929E-4513-893B-0E21638EA62D}"/>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4286B63-6DFD-4880-9B7D-704A5595485D}"/>
              </a:ext>
            </a:extLst>
          </p:cNvPr>
          <p:cNvSpPr txBox="1"/>
          <p:nvPr/>
        </p:nvSpPr>
        <p:spPr>
          <a:xfrm>
            <a:off x="3592286" y="707571"/>
            <a:ext cx="4800600" cy="830997"/>
          </a:xfrm>
          <a:prstGeom prst="rect">
            <a:avLst/>
          </a:prstGeom>
          <a:noFill/>
        </p:spPr>
        <p:txBody>
          <a:bodyPr wrap="square" rtlCol="0">
            <a:spAutoFit/>
          </a:bodyPr>
          <a:lstStyle/>
          <a:p>
            <a:pPr algn="ctr"/>
            <a:r>
              <a:rPr lang="en-GB" sz="4800" b="1" dirty="0">
                <a:solidFill>
                  <a:srgbClr val="FF0000"/>
                </a:solidFill>
              </a:rPr>
              <a:t>Challenge</a:t>
            </a:r>
          </a:p>
        </p:txBody>
      </p:sp>
      <p:sp>
        <p:nvSpPr>
          <p:cNvPr id="6" name="TextBox 5">
            <a:extLst>
              <a:ext uri="{FF2B5EF4-FFF2-40B4-BE49-F238E27FC236}">
                <a16:creationId xmlns:a16="http://schemas.microsoft.com/office/drawing/2014/main" id="{A0C4AD73-DFF7-4A73-B0A1-F6CE497BE7B9}"/>
              </a:ext>
            </a:extLst>
          </p:cNvPr>
          <p:cNvSpPr txBox="1"/>
          <p:nvPr/>
        </p:nvSpPr>
        <p:spPr>
          <a:xfrm>
            <a:off x="2188028" y="1997839"/>
            <a:ext cx="8088086" cy="2585323"/>
          </a:xfrm>
          <a:prstGeom prst="rect">
            <a:avLst/>
          </a:prstGeom>
          <a:noFill/>
        </p:spPr>
        <p:txBody>
          <a:bodyPr wrap="square" rtlCol="0">
            <a:spAutoFit/>
          </a:bodyPr>
          <a:lstStyle/>
          <a:p>
            <a:pPr algn="ctr"/>
            <a:r>
              <a:rPr lang="en-GB" sz="5400" b="1" i="1" dirty="0">
                <a:solidFill>
                  <a:schemeClr val="bg1"/>
                </a:solidFill>
              </a:rPr>
              <a:t>Educate current &amp; future accountants to help make the world a better place</a:t>
            </a:r>
          </a:p>
        </p:txBody>
      </p:sp>
    </p:spTree>
    <p:extLst>
      <p:ext uri="{BB962C8B-B14F-4D97-AF65-F5344CB8AC3E}">
        <p14:creationId xmlns:p14="http://schemas.microsoft.com/office/powerpoint/2010/main" val="1794278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625DC-6976-DDD0-E6AC-5D1C6975615C}"/>
              </a:ext>
            </a:extLst>
          </p:cNvPr>
          <p:cNvPicPr>
            <a:picLocks noChangeAspect="1"/>
          </p:cNvPicPr>
          <p:nvPr/>
        </p:nvPicPr>
        <p:blipFill>
          <a:blip r:embed="rId2"/>
          <a:stretch>
            <a:fillRect/>
          </a:stretch>
        </p:blipFill>
        <p:spPr>
          <a:xfrm>
            <a:off x="353377" y="0"/>
            <a:ext cx="11485246" cy="6549306"/>
          </a:xfrm>
          <a:prstGeom prst="rect">
            <a:avLst/>
          </a:prstGeom>
        </p:spPr>
      </p:pic>
      <p:pic>
        <p:nvPicPr>
          <p:cNvPr id="7" name="Picture 6">
            <a:extLst>
              <a:ext uri="{FF2B5EF4-FFF2-40B4-BE49-F238E27FC236}">
                <a16:creationId xmlns:a16="http://schemas.microsoft.com/office/drawing/2014/main" id="{1B7DCA3B-DB80-1FBD-76CF-DA35F2DFC3FC}"/>
              </a:ext>
            </a:extLst>
          </p:cNvPr>
          <p:cNvPicPr>
            <a:picLocks noChangeAspect="1"/>
          </p:cNvPicPr>
          <p:nvPr/>
        </p:nvPicPr>
        <p:blipFill>
          <a:blip r:embed="rId3"/>
          <a:stretch>
            <a:fillRect/>
          </a:stretch>
        </p:blipFill>
        <p:spPr>
          <a:xfrm>
            <a:off x="518267" y="0"/>
            <a:ext cx="11485245" cy="7229814"/>
          </a:xfrm>
          <a:prstGeom prst="rect">
            <a:avLst/>
          </a:prstGeom>
        </p:spPr>
      </p:pic>
      <p:pic>
        <p:nvPicPr>
          <p:cNvPr id="3" name="Picture 2">
            <a:extLst>
              <a:ext uri="{FF2B5EF4-FFF2-40B4-BE49-F238E27FC236}">
                <a16:creationId xmlns:a16="http://schemas.microsoft.com/office/drawing/2014/main" id="{C2C2C8CA-953E-80BB-A7FE-6FD07071CC85}"/>
              </a:ext>
            </a:extLst>
          </p:cNvPr>
          <p:cNvPicPr>
            <a:picLocks noChangeAspect="1"/>
          </p:cNvPicPr>
          <p:nvPr/>
        </p:nvPicPr>
        <p:blipFill>
          <a:blip r:embed="rId4"/>
          <a:stretch>
            <a:fillRect/>
          </a:stretch>
        </p:blipFill>
        <p:spPr>
          <a:xfrm>
            <a:off x="7156403" y="308694"/>
            <a:ext cx="4682220" cy="6230954"/>
          </a:xfrm>
          <a:prstGeom prst="rect">
            <a:avLst/>
          </a:prstGeom>
        </p:spPr>
      </p:pic>
    </p:spTree>
    <p:extLst>
      <p:ext uri="{BB962C8B-B14F-4D97-AF65-F5344CB8AC3E}">
        <p14:creationId xmlns:p14="http://schemas.microsoft.com/office/powerpoint/2010/main" val="397042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87F5A75-D4B4-9E2C-B470-95F5154BE219}"/>
              </a:ext>
            </a:extLst>
          </p:cNvPr>
          <p:cNvPicPr>
            <a:picLocks noChangeAspect="1"/>
          </p:cNvPicPr>
          <p:nvPr/>
        </p:nvPicPr>
        <p:blipFill>
          <a:blip r:embed="rId2"/>
          <a:stretch>
            <a:fillRect/>
          </a:stretch>
        </p:blipFill>
        <p:spPr>
          <a:xfrm>
            <a:off x="1122184" y="643467"/>
            <a:ext cx="2122872" cy="2475653"/>
          </a:xfrm>
          <a:prstGeom prst="rect">
            <a:avLst/>
          </a:prstGeom>
        </p:spPr>
      </p:pic>
      <p:sp>
        <p:nvSpPr>
          <p:cNvPr id="22" name="Rectangle 2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E419943-DE12-910D-8074-3DB6AAFC9765}"/>
              </a:ext>
            </a:extLst>
          </p:cNvPr>
          <p:cNvPicPr>
            <a:picLocks noChangeAspect="1"/>
          </p:cNvPicPr>
          <p:nvPr/>
        </p:nvPicPr>
        <p:blipFill>
          <a:blip r:embed="rId3"/>
          <a:stretch>
            <a:fillRect/>
          </a:stretch>
        </p:blipFill>
        <p:spPr>
          <a:xfrm>
            <a:off x="4943534" y="650497"/>
            <a:ext cx="2129187" cy="2468623"/>
          </a:xfrm>
          <a:prstGeom prst="rect">
            <a:avLst/>
          </a:prstGeom>
        </p:spPr>
      </p:pic>
      <p:sp>
        <p:nvSpPr>
          <p:cNvPr id="24" name="Rectangle 23">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225108-8F75-38D4-CD61-BEA51E6418FD}"/>
              </a:ext>
            </a:extLst>
          </p:cNvPr>
          <p:cNvPicPr>
            <a:picLocks noChangeAspect="1"/>
          </p:cNvPicPr>
          <p:nvPr/>
        </p:nvPicPr>
        <p:blipFill>
          <a:blip r:embed="rId4"/>
          <a:stretch>
            <a:fillRect/>
          </a:stretch>
        </p:blipFill>
        <p:spPr>
          <a:xfrm>
            <a:off x="8872290" y="650497"/>
            <a:ext cx="2135358" cy="2468623"/>
          </a:xfrm>
          <a:prstGeom prst="rect">
            <a:avLst/>
          </a:prstGeom>
        </p:spPr>
      </p:pic>
      <p:sp>
        <p:nvSpPr>
          <p:cNvPr id="26" name="Rectangle 2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2FD109A-9563-9D86-4ADD-DAD144B0AC25}"/>
              </a:ext>
            </a:extLst>
          </p:cNvPr>
          <p:cNvPicPr>
            <a:picLocks noChangeAspect="1"/>
          </p:cNvPicPr>
          <p:nvPr/>
        </p:nvPicPr>
        <p:blipFill>
          <a:blip r:embed="rId5"/>
          <a:stretch>
            <a:fillRect/>
          </a:stretch>
        </p:blipFill>
        <p:spPr>
          <a:xfrm>
            <a:off x="1121488" y="3748194"/>
            <a:ext cx="2107065" cy="2471631"/>
          </a:xfrm>
          <a:prstGeom prst="rect">
            <a:avLst/>
          </a:prstGeom>
        </p:spPr>
      </p:pic>
      <p:sp>
        <p:nvSpPr>
          <p:cNvPr id="28" name="Rectangle 27">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0B48047-EF95-3FD5-D97C-93FE2981454C}"/>
              </a:ext>
            </a:extLst>
          </p:cNvPr>
          <p:cNvPicPr>
            <a:picLocks noChangeAspect="1"/>
          </p:cNvPicPr>
          <p:nvPr/>
        </p:nvPicPr>
        <p:blipFill>
          <a:blip r:embed="rId6"/>
          <a:stretch>
            <a:fillRect/>
          </a:stretch>
        </p:blipFill>
        <p:spPr>
          <a:xfrm>
            <a:off x="4957610" y="3818714"/>
            <a:ext cx="2112978" cy="2401112"/>
          </a:xfrm>
          <a:prstGeom prst="rect">
            <a:avLst/>
          </a:prstGeom>
        </p:spPr>
      </p:pic>
      <p:pic>
        <p:nvPicPr>
          <p:cNvPr id="11" name="Picture 10">
            <a:extLst>
              <a:ext uri="{FF2B5EF4-FFF2-40B4-BE49-F238E27FC236}">
                <a16:creationId xmlns:a16="http://schemas.microsoft.com/office/drawing/2014/main" id="{C7D8793E-04D9-38B5-D1B0-21F468555ECB}"/>
              </a:ext>
            </a:extLst>
          </p:cNvPr>
          <p:cNvPicPr>
            <a:picLocks noChangeAspect="1"/>
          </p:cNvPicPr>
          <p:nvPr/>
        </p:nvPicPr>
        <p:blipFill>
          <a:blip r:embed="rId7"/>
          <a:stretch>
            <a:fillRect/>
          </a:stretch>
        </p:blipFill>
        <p:spPr>
          <a:xfrm>
            <a:off x="8855545" y="3755224"/>
            <a:ext cx="2168848" cy="2464601"/>
          </a:xfrm>
          <a:prstGeom prst="rect">
            <a:avLst/>
          </a:prstGeom>
        </p:spPr>
      </p:pic>
    </p:spTree>
    <p:extLst>
      <p:ext uri="{BB962C8B-B14F-4D97-AF65-F5344CB8AC3E}">
        <p14:creationId xmlns:p14="http://schemas.microsoft.com/office/powerpoint/2010/main" val="340630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0A82CB-929E-4513-893B-0E21638EA62D}"/>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4286B63-6DFD-4880-9B7D-704A5595485D}"/>
              </a:ext>
            </a:extLst>
          </p:cNvPr>
          <p:cNvSpPr txBox="1"/>
          <p:nvPr/>
        </p:nvSpPr>
        <p:spPr>
          <a:xfrm>
            <a:off x="3592286" y="707571"/>
            <a:ext cx="4800600" cy="1015663"/>
          </a:xfrm>
          <a:prstGeom prst="rect">
            <a:avLst/>
          </a:prstGeom>
          <a:noFill/>
        </p:spPr>
        <p:txBody>
          <a:bodyPr wrap="square" rtlCol="0">
            <a:spAutoFit/>
          </a:bodyPr>
          <a:lstStyle/>
          <a:p>
            <a:pPr algn="ctr"/>
            <a:r>
              <a:rPr lang="en-GB" sz="6000" b="1" dirty="0">
                <a:solidFill>
                  <a:srgbClr val="FF0000"/>
                </a:solidFill>
              </a:rPr>
              <a:t>Provocation</a:t>
            </a:r>
          </a:p>
        </p:txBody>
      </p:sp>
      <p:sp>
        <p:nvSpPr>
          <p:cNvPr id="6" name="TextBox 5">
            <a:extLst>
              <a:ext uri="{FF2B5EF4-FFF2-40B4-BE49-F238E27FC236}">
                <a16:creationId xmlns:a16="http://schemas.microsoft.com/office/drawing/2014/main" id="{A0C4AD73-DFF7-4A73-B0A1-F6CE497BE7B9}"/>
              </a:ext>
            </a:extLst>
          </p:cNvPr>
          <p:cNvSpPr txBox="1"/>
          <p:nvPr/>
        </p:nvSpPr>
        <p:spPr>
          <a:xfrm>
            <a:off x="2190007" y="2430805"/>
            <a:ext cx="8088086" cy="1754326"/>
          </a:xfrm>
          <a:prstGeom prst="rect">
            <a:avLst/>
          </a:prstGeom>
          <a:noFill/>
        </p:spPr>
        <p:txBody>
          <a:bodyPr wrap="square" rtlCol="0">
            <a:spAutoFit/>
          </a:bodyPr>
          <a:lstStyle/>
          <a:p>
            <a:pPr algn="ctr"/>
            <a:r>
              <a:rPr lang="en-GB" sz="3600" b="1" i="1" dirty="0">
                <a:solidFill>
                  <a:schemeClr val="bg1"/>
                </a:solidFill>
              </a:rPr>
              <a:t>Most accounting education is misaligned with sustainable transformation and public expectations</a:t>
            </a:r>
          </a:p>
        </p:txBody>
      </p:sp>
    </p:spTree>
    <p:extLst>
      <p:ext uri="{BB962C8B-B14F-4D97-AF65-F5344CB8AC3E}">
        <p14:creationId xmlns:p14="http://schemas.microsoft.com/office/powerpoint/2010/main" val="1104763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020" y="70485"/>
            <a:ext cx="10515600" cy="1325563"/>
          </a:xfrm>
        </p:spPr>
        <p:txBody>
          <a:bodyPr/>
          <a:lstStyle/>
          <a:p>
            <a:r>
              <a:rPr lang="en-GB" dirty="0"/>
              <a:t>Accounting ‘SDG’  or Green Deal Audit…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60550118"/>
              </p:ext>
            </p:extLst>
          </p:nvPr>
        </p:nvGraphicFramePr>
        <p:xfrm>
          <a:off x="1008380" y="1396048"/>
          <a:ext cx="10033000" cy="4211320"/>
        </p:xfrm>
        <a:graphic>
          <a:graphicData uri="http://schemas.openxmlformats.org/drawingml/2006/table">
            <a:tbl>
              <a:tblPr firstRow="1" bandRow="1">
                <a:tableStyleId>{5C22544A-7EE6-4342-B048-85BDC9FD1C3A}</a:tableStyleId>
              </a:tblPr>
              <a:tblGrid>
                <a:gridCol w="3949700">
                  <a:extLst>
                    <a:ext uri="{9D8B030D-6E8A-4147-A177-3AD203B41FA5}">
                      <a16:colId xmlns:a16="http://schemas.microsoft.com/office/drawing/2014/main" val="74604090"/>
                    </a:ext>
                  </a:extLst>
                </a:gridCol>
                <a:gridCol w="6083300">
                  <a:extLst>
                    <a:ext uri="{9D8B030D-6E8A-4147-A177-3AD203B41FA5}">
                      <a16:colId xmlns:a16="http://schemas.microsoft.com/office/drawing/2014/main" val="4136374531"/>
                    </a:ext>
                  </a:extLst>
                </a:gridCol>
              </a:tblGrid>
              <a:tr h="370840">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rPr>
                        <a:t>SDGs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7180891"/>
                  </a:ext>
                </a:extLst>
              </a:tr>
              <a:tr h="370840">
                <a:tc>
                  <a:txBody>
                    <a:bodyPr/>
                    <a:lstStyle/>
                    <a:p>
                      <a:r>
                        <a:rPr lang="en-GB" dirty="0">
                          <a:solidFill>
                            <a:schemeClr val="tx1"/>
                          </a:solidFill>
                        </a:rPr>
                        <a:t>Incorporates fully relationships with the following SDGS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0913476"/>
                  </a:ext>
                </a:extLst>
              </a:tr>
              <a:tr h="370840">
                <a:tc>
                  <a:txBody>
                    <a:bodyPr/>
                    <a:lstStyle/>
                    <a:p>
                      <a:r>
                        <a:rPr lang="en-GB" dirty="0">
                          <a:solidFill>
                            <a:schemeClr val="tx1"/>
                          </a:solidFill>
                        </a:rPr>
                        <a:t>Partially represents relationships with the following SDGS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0097878"/>
                  </a:ext>
                </a:extLst>
              </a:tr>
              <a:tr h="370840">
                <a:tc>
                  <a:txBody>
                    <a:bodyPr/>
                    <a:lstStyle/>
                    <a:p>
                      <a:r>
                        <a:rPr lang="en-GB" dirty="0">
                          <a:solidFill>
                            <a:schemeClr val="tx1"/>
                          </a:solidFill>
                        </a:rPr>
                        <a:t>Misleadingly represents relationships with the following SDGS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7469491"/>
                  </a:ext>
                </a:extLst>
              </a:tr>
              <a:tr h="370840">
                <a:tc>
                  <a:txBody>
                    <a:bodyPr/>
                    <a:lstStyle/>
                    <a:p>
                      <a:r>
                        <a:rPr lang="en-GB" dirty="0">
                          <a:solidFill>
                            <a:schemeClr val="tx1"/>
                          </a:solidFill>
                        </a:rPr>
                        <a:t>Inaccurately represents relationships with the following SDGS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184747"/>
                  </a:ext>
                </a:extLst>
              </a:tr>
              <a:tr h="370840">
                <a:tc>
                  <a:txBody>
                    <a:bodyPr/>
                    <a:lstStyle/>
                    <a:p>
                      <a:r>
                        <a:rPr lang="en-GB" dirty="0">
                          <a:solidFill>
                            <a:schemeClr val="tx1"/>
                          </a:solidFill>
                        </a:rPr>
                        <a:t>Is</a:t>
                      </a:r>
                      <a:r>
                        <a:rPr lang="en-GB" baseline="0" dirty="0">
                          <a:solidFill>
                            <a:schemeClr val="tx1"/>
                          </a:solidFill>
                        </a:rPr>
                        <a:t> not connected to the following SDGs</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8182996"/>
                  </a:ext>
                </a:extLst>
              </a:tr>
              <a:tr h="370840">
                <a:tc>
                  <a:txBody>
                    <a:bodyPr/>
                    <a:lstStyle/>
                    <a:p>
                      <a:r>
                        <a:rPr lang="en-GB" dirty="0">
                          <a:solidFill>
                            <a:schemeClr val="tx1"/>
                          </a:solidFill>
                        </a:rPr>
                        <a:t>Does not need to include the following SDGs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6431649"/>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1431" y="1830273"/>
            <a:ext cx="551295" cy="540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906" y="1830273"/>
            <a:ext cx="531044" cy="540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4130" y="1830273"/>
            <a:ext cx="541585" cy="540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5895" y="1830273"/>
            <a:ext cx="544789" cy="540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1431" y="2509858"/>
            <a:ext cx="533153" cy="540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4764" y="2509858"/>
            <a:ext cx="541585" cy="5400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1936" y="3131196"/>
            <a:ext cx="542648" cy="5400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06057" y="3159068"/>
            <a:ext cx="537893" cy="54000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81936" y="3699068"/>
            <a:ext cx="529988" cy="54000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12906" y="3699068"/>
            <a:ext cx="541058" cy="540000"/>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54946" y="3699068"/>
            <a:ext cx="522026" cy="540000"/>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82628" y="5034309"/>
            <a:ext cx="550758" cy="540000"/>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12906" y="5027863"/>
            <a:ext cx="542116" cy="540000"/>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81936" y="4405172"/>
            <a:ext cx="539472" cy="540000"/>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12906" y="4389641"/>
            <a:ext cx="543713" cy="540000"/>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34542" y="5027863"/>
            <a:ext cx="533673" cy="5400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28743" y="2509858"/>
            <a:ext cx="539472" cy="540000"/>
          </a:xfrm>
          <a:prstGeom prst="rect">
            <a:avLst/>
          </a:prstGeom>
        </p:spPr>
      </p:pic>
    </p:spTree>
    <p:extLst>
      <p:ext uri="{BB962C8B-B14F-4D97-AF65-F5344CB8AC3E}">
        <p14:creationId xmlns:p14="http://schemas.microsoft.com/office/powerpoint/2010/main" val="41158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0A82CB-929E-4513-893B-0E21638EA62D}"/>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4286B63-6DFD-4880-9B7D-704A5595485D}"/>
              </a:ext>
            </a:extLst>
          </p:cNvPr>
          <p:cNvSpPr txBox="1"/>
          <p:nvPr/>
        </p:nvSpPr>
        <p:spPr>
          <a:xfrm>
            <a:off x="3592286" y="707571"/>
            <a:ext cx="4800600" cy="1015663"/>
          </a:xfrm>
          <a:prstGeom prst="rect">
            <a:avLst/>
          </a:prstGeom>
          <a:noFill/>
        </p:spPr>
        <p:txBody>
          <a:bodyPr wrap="square" rtlCol="0">
            <a:spAutoFit/>
          </a:bodyPr>
          <a:lstStyle/>
          <a:p>
            <a:pPr algn="ctr"/>
            <a:r>
              <a:rPr lang="en-GB" sz="6000" b="1" dirty="0">
                <a:solidFill>
                  <a:srgbClr val="FF0000"/>
                </a:solidFill>
              </a:rPr>
              <a:t>challenge</a:t>
            </a:r>
          </a:p>
        </p:txBody>
      </p:sp>
      <p:sp>
        <p:nvSpPr>
          <p:cNvPr id="6" name="TextBox 5">
            <a:extLst>
              <a:ext uri="{FF2B5EF4-FFF2-40B4-BE49-F238E27FC236}">
                <a16:creationId xmlns:a16="http://schemas.microsoft.com/office/drawing/2014/main" id="{A0C4AD73-DFF7-4A73-B0A1-F6CE497BE7B9}"/>
              </a:ext>
            </a:extLst>
          </p:cNvPr>
          <p:cNvSpPr txBox="1"/>
          <p:nvPr/>
        </p:nvSpPr>
        <p:spPr>
          <a:xfrm>
            <a:off x="2231571" y="2699656"/>
            <a:ext cx="8088086" cy="1754326"/>
          </a:xfrm>
          <a:prstGeom prst="rect">
            <a:avLst/>
          </a:prstGeom>
          <a:noFill/>
        </p:spPr>
        <p:txBody>
          <a:bodyPr wrap="square" rtlCol="0">
            <a:spAutoFit/>
          </a:bodyPr>
          <a:lstStyle/>
          <a:p>
            <a:pPr algn="ctr"/>
            <a:r>
              <a:rPr lang="en-GB" sz="5400" b="1" i="1" dirty="0">
                <a:solidFill>
                  <a:schemeClr val="bg1"/>
                </a:solidFill>
              </a:rPr>
              <a:t>Purpose, possibility and power of accounting</a:t>
            </a:r>
          </a:p>
        </p:txBody>
      </p:sp>
    </p:spTree>
    <p:extLst>
      <p:ext uri="{BB962C8B-B14F-4D97-AF65-F5344CB8AC3E}">
        <p14:creationId xmlns:p14="http://schemas.microsoft.com/office/powerpoint/2010/main" val="4153480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F03176-B6E7-4093-826D-77AE998DDA71}"/>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4700" b="1" dirty="0"/>
              <a:t>What can </a:t>
            </a:r>
            <a:r>
              <a:rPr lang="en-US" sz="4700" b="1" dirty="0" err="1"/>
              <a:t>organisations</a:t>
            </a:r>
            <a:r>
              <a:rPr lang="en-US" sz="4700" b="1" dirty="0"/>
              <a:t> do to become more sustainable?</a:t>
            </a:r>
          </a:p>
        </p:txBody>
      </p:sp>
      <p:sp>
        <p:nvSpPr>
          <p:cNvPr id="11"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FA4D46B-3B37-43FB-B397-0A87EB1B3FCD}"/>
              </a:ext>
            </a:extLst>
          </p:cNvPr>
          <p:cNvPicPr>
            <a:picLocks noChangeAspect="1"/>
          </p:cNvPicPr>
          <p:nvPr/>
        </p:nvPicPr>
        <p:blipFill rotWithShape="1">
          <a:blip r:embed="rId2"/>
          <a:srcRect l="35740" r="9140"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2" name="AutoShape 2">
            <a:extLst>
              <a:ext uri="{FF2B5EF4-FFF2-40B4-BE49-F238E27FC236}">
                <a16:creationId xmlns:a16="http://schemas.microsoft.com/office/drawing/2014/main" id="{2252B69E-2AD8-4F5D-A714-E7B16EF1CA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55199811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3DC277961DC14BAFADC185E205A2EF" ma:contentTypeVersion="15" ma:contentTypeDescription="Create a new document." ma:contentTypeScope="" ma:versionID="4a5a227431e6849ecf910082bf7ace18">
  <xsd:schema xmlns:xsd="http://www.w3.org/2001/XMLSchema" xmlns:xs="http://www.w3.org/2001/XMLSchema" xmlns:p="http://schemas.microsoft.com/office/2006/metadata/properties" xmlns:ns3="d4ebd55d-eae3-4311-9d00-1202139e0fbb" xmlns:ns4="09e44ad3-5a75-4c00-9e17-c4c72bd62f6a" targetNamespace="http://schemas.microsoft.com/office/2006/metadata/properties" ma:root="true" ma:fieldsID="07fecdaba60af39d9fcf031885328256" ns3:_="" ns4:_="">
    <xsd:import namespace="d4ebd55d-eae3-4311-9d00-1202139e0fbb"/>
    <xsd:import namespace="09e44ad3-5a75-4c00-9e17-c4c72bd62f6a"/>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DateTaken" minOccurs="0"/>
                <xsd:element ref="ns3:MediaServiceOCR"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ebd55d-eae3-4311-9d00-1202139e0f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44ad3-5a75-4c00-9e17-c4c72bd62f6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4ebd55d-eae3-4311-9d00-1202139e0fb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B7A400-8E8E-4C6C-92FE-3F513C093A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ebd55d-eae3-4311-9d00-1202139e0fbb"/>
    <ds:schemaRef ds:uri="09e44ad3-5a75-4c00-9e17-c4c72bd62f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2B1BF2-AF15-46F1-94D2-4750C2ED03FF}">
  <ds:schemaRefs>
    <ds:schemaRef ds:uri="09e44ad3-5a75-4c00-9e17-c4c72bd62f6a"/>
    <ds:schemaRef ds:uri="http://schemas.microsoft.com/office/2006/documentManagement/types"/>
    <ds:schemaRef ds:uri="http://schemas.openxmlformats.org/package/2006/metadata/core-properties"/>
    <ds:schemaRef ds:uri="http://purl.org/dc/dcmitype/"/>
    <ds:schemaRef ds:uri="http://purl.org/dc/elements/1.1/"/>
    <ds:schemaRef ds:uri="http://purl.org/dc/terms/"/>
    <ds:schemaRef ds:uri="http://www.w3.org/XML/1998/namespace"/>
    <ds:schemaRef ds:uri="d4ebd55d-eae3-4311-9d00-1202139e0fbb"/>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533BD7EF-2887-4E47-B254-DEF2E5CCC6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8662</TotalTime>
  <Words>1024</Words>
  <Application>Microsoft Office PowerPoint</Application>
  <PresentationFormat>Widescreen</PresentationFormat>
  <Paragraphs>177</Paragraphs>
  <Slides>27</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Arial Bold</vt:lpstr>
      <vt:lpstr>Calibri</vt:lpstr>
      <vt:lpstr>Calibri Light</vt:lpstr>
      <vt:lpstr>Noto Sans</vt:lpstr>
      <vt:lpstr>OpenSans-Medium</vt:lpstr>
      <vt:lpstr>OpenSans-Regular</vt:lpstr>
      <vt:lpstr>Roboto</vt:lpstr>
      <vt:lpstr>Symbol</vt:lpstr>
      <vt:lpstr>Office Theme</vt:lpstr>
      <vt:lpstr>PowerPoint Presentation</vt:lpstr>
      <vt:lpstr>Embedding Sustainability into Accounting Education </vt:lpstr>
      <vt:lpstr>PowerPoint Presentation</vt:lpstr>
      <vt:lpstr>PowerPoint Presentation</vt:lpstr>
      <vt:lpstr>PowerPoint Presentation</vt:lpstr>
      <vt:lpstr>PowerPoint Presentation</vt:lpstr>
      <vt:lpstr>Accounting ‘SDG’  or Green Deal Audit…</vt:lpstr>
      <vt:lpstr>PowerPoint Presentation</vt:lpstr>
      <vt:lpstr>What can organisations do to become more sustainable?</vt:lpstr>
      <vt:lpstr>What can accounting do to help organisations become more sustainable?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based learning – Role Play</vt:lpstr>
      <vt:lpstr> Mainstreaming Birmingham Business School Carbon Accounting for Net Zero</vt:lpstr>
      <vt:lpstr>PowerPoint Presentation</vt:lpstr>
      <vt:lpstr>PowerPoint Presentation</vt:lpstr>
      <vt:lpstr>PowerPoint Presentation</vt:lpstr>
      <vt:lpstr>PowerPoint Presentation</vt:lpstr>
      <vt:lpstr>PowerPoint Presentation</vt:lpstr>
      <vt:lpstr>PowerPoint Presentation</vt:lpstr>
    </vt:vector>
  </TitlesOfParts>
  <Company>UoB IT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Thomson (Department of Accounting and Finance)</dc:creator>
  <cp:lastModifiedBy>Hilda Breslin</cp:lastModifiedBy>
  <cp:revision>163</cp:revision>
  <dcterms:created xsi:type="dcterms:W3CDTF">2021-01-16T17:26:54Z</dcterms:created>
  <dcterms:modified xsi:type="dcterms:W3CDTF">2024-11-06T16:39:45Z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0x010100A73DC277961DC14BAFADC185E205A2EF</vt:lpwstr>
  </property>
</Properties>
</file>